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 id="2147483762" r:id="rId2"/>
  </p:sldMasterIdLst>
  <p:notesMasterIdLst>
    <p:notesMasterId r:id="rId48"/>
  </p:notesMasterIdLst>
  <p:sldIdLst>
    <p:sldId id="277" r:id="rId3"/>
    <p:sldId id="691" r:id="rId4"/>
    <p:sldId id="692" r:id="rId5"/>
    <p:sldId id="693" r:id="rId6"/>
    <p:sldId id="706" r:id="rId7"/>
    <p:sldId id="643" r:id="rId8"/>
    <p:sldId id="642" r:id="rId9"/>
    <p:sldId id="695" r:id="rId10"/>
    <p:sldId id="696" r:id="rId11"/>
    <p:sldId id="697" r:id="rId12"/>
    <p:sldId id="698" r:id="rId13"/>
    <p:sldId id="699" r:id="rId14"/>
    <p:sldId id="700" r:id="rId15"/>
    <p:sldId id="701" r:id="rId16"/>
    <p:sldId id="652" r:id="rId17"/>
    <p:sldId id="649" r:id="rId18"/>
    <p:sldId id="665" r:id="rId19"/>
    <p:sldId id="666" r:id="rId20"/>
    <p:sldId id="668" r:id="rId21"/>
    <p:sldId id="667" r:id="rId22"/>
    <p:sldId id="676" r:id="rId23"/>
    <p:sldId id="670" r:id="rId24"/>
    <p:sldId id="669" r:id="rId25"/>
    <p:sldId id="671" r:id="rId26"/>
    <p:sldId id="677" r:id="rId27"/>
    <p:sldId id="672" r:id="rId28"/>
    <p:sldId id="679" r:id="rId29"/>
    <p:sldId id="673" r:id="rId30"/>
    <p:sldId id="674" r:id="rId31"/>
    <p:sldId id="675" r:id="rId32"/>
    <p:sldId id="662" r:id="rId33"/>
    <p:sldId id="663" r:id="rId34"/>
    <p:sldId id="702" r:id="rId35"/>
    <p:sldId id="664" r:id="rId36"/>
    <p:sldId id="647" r:id="rId37"/>
    <p:sldId id="703" r:id="rId38"/>
    <p:sldId id="704" r:id="rId39"/>
    <p:sldId id="705" r:id="rId40"/>
    <p:sldId id="658" r:id="rId41"/>
    <p:sldId id="688" r:id="rId42"/>
    <p:sldId id="657" r:id="rId43"/>
    <p:sldId id="648" r:id="rId44"/>
    <p:sldId id="683" r:id="rId45"/>
    <p:sldId id="694" r:id="rId46"/>
    <p:sldId id="61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21C"/>
    <a:srgbClr val="1964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10" autoAdjust="0"/>
    <p:restoredTop sz="92254" autoAdjust="0"/>
  </p:normalViewPr>
  <p:slideViewPr>
    <p:cSldViewPr snapToGrid="0">
      <p:cViewPr varScale="1">
        <p:scale>
          <a:sx n="60" d="100"/>
          <a:sy n="60" d="100"/>
        </p:scale>
        <p:origin x="2232" y="6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35505-D4AB-4F36-857A-9B945E75E4E8}" type="datetimeFigureOut">
              <a:rPr lang="en-US" smtClean="0"/>
              <a:t>6/3/2024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468E2D-EFB9-4AD3-BCB1-EC1F9CDD038B}" type="slidenum">
              <a:rPr lang="en-US" smtClean="0"/>
              <a:t>‹#›</a:t>
            </a:fld>
            <a:endParaRPr lang="en-US"/>
          </a:p>
        </p:txBody>
      </p:sp>
    </p:spTree>
    <p:extLst>
      <p:ext uri="{BB962C8B-B14F-4D97-AF65-F5344CB8AC3E}">
        <p14:creationId xmlns:p14="http://schemas.microsoft.com/office/powerpoint/2010/main" val="1796062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13</a:t>
            </a:fld>
            <a:endParaRPr lang="en-US"/>
          </a:p>
        </p:txBody>
      </p:sp>
    </p:spTree>
    <p:extLst>
      <p:ext uri="{BB962C8B-B14F-4D97-AF65-F5344CB8AC3E}">
        <p14:creationId xmlns:p14="http://schemas.microsoft.com/office/powerpoint/2010/main" val="4249611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24</a:t>
            </a:fld>
            <a:endParaRPr lang="en-US"/>
          </a:p>
        </p:txBody>
      </p:sp>
    </p:spTree>
    <p:extLst>
      <p:ext uri="{BB962C8B-B14F-4D97-AF65-F5344CB8AC3E}">
        <p14:creationId xmlns:p14="http://schemas.microsoft.com/office/powerpoint/2010/main" val="736945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25</a:t>
            </a:fld>
            <a:endParaRPr lang="en-US"/>
          </a:p>
        </p:txBody>
      </p:sp>
    </p:spTree>
    <p:extLst>
      <p:ext uri="{BB962C8B-B14F-4D97-AF65-F5344CB8AC3E}">
        <p14:creationId xmlns:p14="http://schemas.microsoft.com/office/powerpoint/2010/main" val="604140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26</a:t>
            </a:fld>
            <a:endParaRPr lang="en-US"/>
          </a:p>
        </p:txBody>
      </p:sp>
    </p:spTree>
    <p:extLst>
      <p:ext uri="{BB962C8B-B14F-4D97-AF65-F5344CB8AC3E}">
        <p14:creationId xmlns:p14="http://schemas.microsoft.com/office/powerpoint/2010/main" val="1648074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27</a:t>
            </a:fld>
            <a:endParaRPr lang="en-US"/>
          </a:p>
        </p:txBody>
      </p:sp>
    </p:spTree>
    <p:extLst>
      <p:ext uri="{BB962C8B-B14F-4D97-AF65-F5344CB8AC3E}">
        <p14:creationId xmlns:p14="http://schemas.microsoft.com/office/powerpoint/2010/main" val="1341992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28</a:t>
            </a:fld>
            <a:endParaRPr lang="en-US"/>
          </a:p>
        </p:txBody>
      </p:sp>
    </p:spTree>
    <p:extLst>
      <p:ext uri="{BB962C8B-B14F-4D97-AF65-F5344CB8AC3E}">
        <p14:creationId xmlns:p14="http://schemas.microsoft.com/office/powerpoint/2010/main" val="2361693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29</a:t>
            </a:fld>
            <a:endParaRPr lang="en-US"/>
          </a:p>
        </p:txBody>
      </p:sp>
    </p:spTree>
    <p:extLst>
      <p:ext uri="{BB962C8B-B14F-4D97-AF65-F5344CB8AC3E}">
        <p14:creationId xmlns:p14="http://schemas.microsoft.com/office/powerpoint/2010/main" val="2867389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30</a:t>
            </a:fld>
            <a:endParaRPr lang="en-US"/>
          </a:p>
        </p:txBody>
      </p:sp>
    </p:spTree>
    <p:extLst>
      <p:ext uri="{BB962C8B-B14F-4D97-AF65-F5344CB8AC3E}">
        <p14:creationId xmlns:p14="http://schemas.microsoft.com/office/powerpoint/2010/main" val="40389082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468E2D-EFB9-4AD3-BCB1-EC1F9CDD038B}" type="slidenum">
              <a:rPr lang="en-US" smtClean="0"/>
              <a:t>32</a:t>
            </a:fld>
            <a:endParaRPr lang="en-US"/>
          </a:p>
        </p:txBody>
      </p:sp>
    </p:spTree>
    <p:extLst>
      <p:ext uri="{BB962C8B-B14F-4D97-AF65-F5344CB8AC3E}">
        <p14:creationId xmlns:p14="http://schemas.microsoft.com/office/powerpoint/2010/main" val="3634558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468E2D-EFB9-4AD3-BCB1-EC1F9CDD038B}" type="slidenum">
              <a:rPr lang="en-US" smtClean="0"/>
              <a:t>34</a:t>
            </a:fld>
            <a:endParaRPr lang="en-US"/>
          </a:p>
        </p:txBody>
      </p:sp>
    </p:spTree>
    <p:extLst>
      <p:ext uri="{BB962C8B-B14F-4D97-AF65-F5344CB8AC3E}">
        <p14:creationId xmlns:p14="http://schemas.microsoft.com/office/powerpoint/2010/main" val="3560638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468E2D-EFB9-4AD3-BCB1-EC1F9CDD038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782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16</a:t>
            </a:fld>
            <a:endParaRPr lang="en-US"/>
          </a:p>
        </p:txBody>
      </p:sp>
    </p:spTree>
    <p:extLst>
      <p:ext uri="{BB962C8B-B14F-4D97-AF65-F5344CB8AC3E}">
        <p14:creationId xmlns:p14="http://schemas.microsoft.com/office/powerpoint/2010/main" val="2630959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17</a:t>
            </a:fld>
            <a:endParaRPr lang="en-US"/>
          </a:p>
        </p:txBody>
      </p:sp>
    </p:spTree>
    <p:extLst>
      <p:ext uri="{BB962C8B-B14F-4D97-AF65-F5344CB8AC3E}">
        <p14:creationId xmlns:p14="http://schemas.microsoft.com/office/powerpoint/2010/main" val="3148698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18</a:t>
            </a:fld>
            <a:endParaRPr lang="en-US"/>
          </a:p>
        </p:txBody>
      </p:sp>
    </p:spTree>
    <p:extLst>
      <p:ext uri="{BB962C8B-B14F-4D97-AF65-F5344CB8AC3E}">
        <p14:creationId xmlns:p14="http://schemas.microsoft.com/office/powerpoint/2010/main" val="3050776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19</a:t>
            </a:fld>
            <a:endParaRPr lang="en-US"/>
          </a:p>
        </p:txBody>
      </p:sp>
    </p:spTree>
    <p:extLst>
      <p:ext uri="{BB962C8B-B14F-4D97-AF65-F5344CB8AC3E}">
        <p14:creationId xmlns:p14="http://schemas.microsoft.com/office/powerpoint/2010/main" val="362580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20</a:t>
            </a:fld>
            <a:endParaRPr lang="en-US"/>
          </a:p>
        </p:txBody>
      </p:sp>
    </p:spTree>
    <p:extLst>
      <p:ext uri="{BB962C8B-B14F-4D97-AF65-F5344CB8AC3E}">
        <p14:creationId xmlns:p14="http://schemas.microsoft.com/office/powerpoint/2010/main" val="3017690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21</a:t>
            </a:fld>
            <a:endParaRPr lang="en-US"/>
          </a:p>
        </p:txBody>
      </p:sp>
    </p:spTree>
    <p:extLst>
      <p:ext uri="{BB962C8B-B14F-4D97-AF65-F5344CB8AC3E}">
        <p14:creationId xmlns:p14="http://schemas.microsoft.com/office/powerpoint/2010/main" val="343447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22</a:t>
            </a:fld>
            <a:endParaRPr lang="en-US"/>
          </a:p>
        </p:txBody>
      </p:sp>
    </p:spTree>
    <p:extLst>
      <p:ext uri="{BB962C8B-B14F-4D97-AF65-F5344CB8AC3E}">
        <p14:creationId xmlns:p14="http://schemas.microsoft.com/office/powerpoint/2010/main" val="1351047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468E2D-EFB9-4AD3-BCB1-EC1F9CDD038B}" type="slidenum">
              <a:rPr lang="en-US" smtClean="0"/>
              <a:t>23</a:t>
            </a:fld>
            <a:endParaRPr lang="en-US"/>
          </a:p>
        </p:txBody>
      </p:sp>
    </p:spTree>
    <p:extLst>
      <p:ext uri="{BB962C8B-B14F-4D97-AF65-F5344CB8AC3E}">
        <p14:creationId xmlns:p14="http://schemas.microsoft.com/office/powerpoint/2010/main" val="1661861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334D3C-A7F3-42D4-ADE2-DD797C38948A}"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505485" y="0"/>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544769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AAEE3-92B3-4370-99EF-20B5289B0BCA}"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4208130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17D530-23CF-428F-837B-D4943E081A65}"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51922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5E9ECB-04AE-4562-A946-D90B9275840A}"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996486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569A60-06E6-409C-B072-E9C476C65BED}"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98981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8633C2-CE50-4831-9140-9BAB0A3D93A7}"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534057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458C2F-851F-48B9-BCE1-D6888393F36A}"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0223773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F3D2AA-F1F2-42C5-A027-976CEF9E4690}"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020298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79E77A5-87F0-4075-A51B-04AA668BC1BF}"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6918229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057752-C450-4D05-94E0-D6B1A45109AA}"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508661" y="0"/>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9801003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B914FA-D249-421B-ABDF-F6E46F80449B}"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5779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17F95D-8D5C-4A62-A70D-32C79855848F}"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508661" y="-19950"/>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5811210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EE27342-0359-4077-8A07-EB33210F6F15}"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1508661" y="-11405"/>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0972753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75354E-6C99-478A-8109-1EEC8C03446D}" type="datetime1">
              <a:rPr lang="en-US" smtClean="0"/>
              <a:t>6/3/2024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8466058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9FE88D-E9D2-490C-BD0E-D627ABA26674}" type="datetime1">
              <a:rPr lang="en-US" smtClean="0"/>
              <a:t>6/3/2024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8189362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6EAD6C-E921-43C8-AA11-C2D5E9CC9354}" type="datetime1">
              <a:rPr lang="en-US" smtClean="0"/>
              <a:t>6/3/2024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1508661" y="0"/>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695821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F5C451-D220-4920-8A76-DB932FD4EE42}"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7053418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A79423-E885-4059-84F8-858D4806DCFF}"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6751238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EC095E-45D6-4D64-90BE-29664E8993B9}"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5207154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C716D4-C0D5-4475-8487-3D0699FA338F}"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700760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E0E8A4-28AC-40B3-8265-714402ECE447}"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3407956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F6790-28A6-43E5-8363-41D911D57E77}"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10190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390C45-25F0-43AC-82F7-6B349CC69871}"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3954409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B4B8E6-BCFE-460F-BFB9-1FFC1D4DF28C}"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7581792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002B97-5E20-4B54-8CEE-39C47E884DC3}"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6997970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AF0D8D-7E00-4497-8D86-44B04B940A9E}" type="datetime1">
              <a:rPr lang="en-US" smtClean="0"/>
              <a:t>6/3/2024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787351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929451-4FFA-46D1-ACC8-30BC44836794}"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1508661" y="0"/>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982215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6679C1-DF30-4D36-9252-4995D88FF0CC}" type="datetime1">
              <a:rPr lang="en-US" smtClean="0"/>
              <a:t>6/3/2024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23131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98296D-A6ED-4382-8CFE-0566851713B7}" type="datetime1">
              <a:rPr lang="en-US" smtClean="0"/>
              <a:t>6/3/2024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3671959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92F280-740E-40F8-835F-A7E59C20EF24}" type="datetime1">
              <a:rPr lang="en-US" smtClean="0"/>
              <a:t>6/3/2024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1508661" y="5687"/>
            <a:ext cx="683339" cy="365125"/>
          </a:xfrm>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1111282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7509BD-9382-430F-A9F8-2457E74CA230}"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454247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34CD131-D6B9-4C7B-8AAD-1CAA1FD443DA}" type="datetime1">
              <a:rPr lang="en-US" smtClean="0"/>
              <a:t>6/3/2024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A515B-EB3D-473C-ADE9-FD8348C61D57}" type="slidenum">
              <a:rPr lang="en-US" smtClean="0"/>
              <a:t>‹#›</a:t>
            </a:fld>
            <a:endParaRPr lang="en-US"/>
          </a:p>
        </p:txBody>
      </p:sp>
    </p:spTree>
    <p:extLst>
      <p:ext uri="{BB962C8B-B14F-4D97-AF65-F5344CB8AC3E}">
        <p14:creationId xmlns:p14="http://schemas.microsoft.com/office/powerpoint/2010/main" val="289363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57F77DB-E9BB-454E-B125-51A531E29466}" type="datetime1">
              <a:rPr lang="en-US" smtClean="0"/>
              <a:t>6/3/2024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6EA515B-EB3D-473C-ADE9-FD8348C61D57}" type="slidenum">
              <a:rPr lang="en-US" smtClean="0"/>
              <a:t>‹#›</a:t>
            </a:fld>
            <a:endParaRPr lang="en-US"/>
          </a:p>
        </p:txBody>
      </p:sp>
    </p:spTree>
    <p:extLst>
      <p:ext uri="{BB962C8B-B14F-4D97-AF65-F5344CB8AC3E}">
        <p14:creationId xmlns:p14="http://schemas.microsoft.com/office/powerpoint/2010/main" val="3107825152"/>
      </p:ext>
    </p:extLst>
  </p:cSld>
  <p:clrMap bg1="dk1" tx1="lt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24D63FF-95CC-4D79-9837-41F82E47A435}" type="datetime1">
              <a:rPr lang="en-US" smtClean="0"/>
              <a:t>6/3/2024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6EA515B-EB3D-473C-ADE9-FD8348C61D57}" type="slidenum">
              <a:rPr lang="en-US" smtClean="0"/>
              <a:t>‹#›</a:t>
            </a:fld>
            <a:endParaRPr lang="en-US"/>
          </a:p>
        </p:txBody>
      </p:sp>
    </p:spTree>
    <p:extLst>
      <p:ext uri="{BB962C8B-B14F-4D97-AF65-F5344CB8AC3E}">
        <p14:creationId xmlns:p14="http://schemas.microsoft.com/office/powerpoint/2010/main" val="110748963"/>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nirfaster/NIRFASTer" TargetMode="External"/><Relationship Id="rId2" Type="http://schemas.openxmlformats.org/officeDocument/2006/relationships/hyperlink" Target="https://www.nitrc.org/projects/neurodot/"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hyperlink" Target="https://forms.gle/jv6RkX5s784LgQC89" TargetMode="External"/><Relationship Id="rId2" Type="http://schemas.openxmlformats.org/officeDocument/2006/relationships/hyperlink" Target="https://forms.gle/8QNGnx7ZbKuUHg3bA" TargetMode="Externa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hyperlink" Target="mailto:neurodot-support@wustl.ed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nirfaster/NIRFASTer"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468157" y="1820875"/>
            <a:ext cx="7766936" cy="832936"/>
          </a:xfrm>
        </p:spPr>
        <p:txBody>
          <a:bodyPr/>
          <a:lstStyle/>
          <a:p>
            <a:r>
              <a:rPr lang="en-US" dirty="0" err="1">
                <a:solidFill>
                  <a:srgbClr val="FF0000"/>
                </a:solidFill>
              </a:rPr>
              <a:t>NeuroDOT</a:t>
            </a:r>
            <a:endParaRPr lang="en-US" dirty="0">
              <a:solidFill>
                <a:srgbClr val="FF0000"/>
              </a:solidFill>
            </a:endParaRPr>
          </a:p>
        </p:txBody>
      </p:sp>
      <p:sp>
        <p:nvSpPr>
          <p:cNvPr id="3" name="Subtitle 2"/>
          <p:cNvSpPr>
            <a:spLocks noGrp="1"/>
          </p:cNvSpPr>
          <p:nvPr>
            <p:ph type="subTitle" idx="1"/>
          </p:nvPr>
        </p:nvSpPr>
        <p:spPr>
          <a:xfrm>
            <a:off x="694258" y="3142035"/>
            <a:ext cx="8540835" cy="1431193"/>
          </a:xfrm>
        </p:spPr>
        <p:txBody>
          <a:bodyPr>
            <a:noAutofit/>
          </a:bodyPr>
          <a:lstStyle/>
          <a:p>
            <a:r>
              <a:rPr lang="en-US" sz="4000" i="1" dirty="0"/>
              <a:t>Tutorial:</a:t>
            </a:r>
          </a:p>
          <a:p>
            <a:r>
              <a:rPr lang="en-US" sz="4000" i="1" dirty="0"/>
              <a:t>Generating a </a:t>
            </a:r>
            <a:r>
              <a:rPr lang="en-US" sz="4000" i="1"/>
              <a:t>Light Model</a:t>
            </a:r>
            <a:endParaRPr lang="en-US" sz="4000" i="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17973" y="1820875"/>
            <a:ext cx="2125980" cy="2834640"/>
          </a:xfrm>
          <a:prstGeom prst="rect">
            <a:avLst/>
          </a:prstGeom>
        </p:spPr>
      </p:pic>
      <p:sp>
        <p:nvSpPr>
          <p:cNvPr id="6" name="Slide Number Placeholder 5">
            <a:extLst>
              <a:ext uri="{FF2B5EF4-FFF2-40B4-BE49-F238E27FC236}">
                <a16:creationId xmlns:a16="http://schemas.microsoft.com/office/drawing/2014/main" id="{566E1690-EBA0-5A3B-DBE8-897FDF73C57E}"/>
              </a:ext>
            </a:extLst>
          </p:cNvPr>
          <p:cNvSpPr>
            <a:spLocks noGrp="1"/>
          </p:cNvSpPr>
          <p:nvPr>
            <p:ph type="sldNum" sz="quarter" idx="12"/>
          </p:nvPr>
        </p:nvSpPr>
        <p:spPr/>
        <p:txBody>
          <a:bodyPr/>
          <a:lstStyle/>
          <a:p>
            <a:fld id="{A6EA515B-EB3D-473C-ADE9-FD8348C61D57}" type="slidenum">
              <a:rPr lang="en-US" smtClean="0"/>
              <a:t>1</a:t>
            </a:fld>
            <a:endParaRPr lang="en-US"/>
          </a:p>
        </p:txBody>
      </p:sp>
    </p:spTree>
    <p:extLst>
      <p:ext uri="{BB962C8B-B14F-4D97-AF65-F5344CB8AC3E}">
        <p14:creationId xmlns:p14="http://schemas.microsoft.com/office/powerpoint/2010/main" val="17083995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57665" y="-1649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Load a Segmented volume and visualize</a:t>
            </a:r>
          </a:p>
        </p:txBody>
      </p:sp>
      <p:sp>
        <p:nvSpPr>
          <p:cNvPr id="8" name="Rectangle 7"/>
          <p:cNvSpPr/>
          <p:nvPr/>
        </p:nvSpPr>
        <p:spPr>
          <a:xfrm>
            <a:off x="321131" y="1412663"/>
            <a:ext cx="8714195"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[mask,infoT1]=</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LoadVolumetricData</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Segmented_MNI152nl_on_MNI111_nifti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nii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PlotSlices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(mask,infoT1,p)       </a:t>
            </a:r>
            <a:r>
              <a:rPr kumimoji="0" lang="en-US" sz="1200" b="1" i="0" u="none" strike="noStrike" kern="1200" cap="none" spc="0" normalizeH="0" baseline="0" noProof="0" dirty="0">
                <a:ln>
                  <a:noFill/>
                </a:ln>
                <a:solidFill>
                  <a:srgbClr val="1C721C"/>
                </a:solidFill>
                <a:effectLst/>
                <a:uLnTx/>
                <a:uFillTx/>
                <a:latin typeface="Courier New" panose="02070309020205020404" pitchFamily="49" charset="0"/>
                <a:ea typeface="+mn-ea"/>
                <a:cs typeface="Courier New" panose="02070309020205020404" pitchFamily="49" charset="0"/>
              </a:rPr>
              <a:t>% Visualize the segmented mask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54A021"/>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54A021"/>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Note that </a:t>
            </a:r>
            <a:r>
              <a:rPr kumimoji="0" lang="en-US" b="0" i="0" u="none" strike="noStrike" kern="1200" cap="none" spc="0" normalizeH="0" baseline="0" noProof="0" dirty="0" err="1">
                <a:ln>
                  <a:noFill/>
                </a:ln>
                <a:solidFill>
                  <a:prstClr val="white"/>
                </a:solidFill>
                <a:effectLst/>
                <a:uLnTx/>
                <a:uFillTx/>
                <a:latin typeface="+mj-lt"/>
                <a:ea typeface="+mn-ea"/>
                <a:cs typeface="Arial" panose="020B0604020202020204" pitchFamily="34" charset="0"/>
              </a:rPr>
              <a:t>PlotSlices.m</a:t>
            </a:r>
            <a:r>
              <a:rPr kumimoji="0" lang="en-US" b="0"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 generates an interactive visualization of the volume. Simply press ‘q’ or the middle mouse button to release the figure.</a:t>
            </a:r>
          </a:p>
        </p:txBody>
      </p:sp>
      <p:sp>
        <p:nvSpPr>
          <p:cNvPr id="29" name="Rounded Rectangle 28"/>
          <p:cNvSpPr/>
          <p:nvPr/>
        </p:nvSpPr>
        <p:spPr>
          <a:xfrm>
            <a:off x="9063110" y="305464"/>
            <a:ext cx="2314834" cy="37894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38" name="Straight Arrow Connector 37"/>
          <p:cNvCxnSpPr>
            <a:cxnSpLocks/>
          </p:cNvCxnSpPr>
          <p:nvPr/>
        </p:nvCxnSpPr>
        <p:spPr>
          <a:xfrm>
            <a:off x="10220527" y="72902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9040415" y="1078448"/>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sp>
        <p:nvSpPr>
          <p:cNvPr id="11" name="Rectangle 10"/>
          <p:cNvSpPr/>
          <p:nvPr/>
        </p:nvSpPr>
        <p:spPr>
          <a:xfrm>
            <a:off x="9539415" y="3940409"/>
            <a:ext cx="1762021" cy="1954381"/>
          </a:xfrm>
          <a:prstGeom prst="rect">
            <a:avLst/>
          </a:prstGeom>
        </p:spPr>
        <p:txBody>
          <a:bodyPr wrap="none">
            <a:sp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5 – Scalp</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4 – Skull</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3 – Gray Matter</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2 – White Matter</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 CSF</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0 - Background</a:t>
            </a:r>
            <a:endParaRPr kumimoji="0" lang="en-US" sz="16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p:txBody>
      </p:sp>
      <p:pic>
        <p:nvPicPr>
          <p:cNvPr id="9" name="Picture 8">
            <a:extLst>
              <a:ext uri="{FF2B5EF4-FFF2-40B4-BE49-F238E27FC236}">
                <a16:creationId xmlns:a16="http://schemas.microsoft.com/office/drawing/2014/main" id="{2D7F26EE-FDB4-99A4-43F4-47AE0A7A29E3}"/>
              </a:ext>
            </a:extLst>
          </p:cNvPr>
          <p:cNvPicPr>
            <a:picLocks noChangeAspect="1"/>
          </p:cNvPicPr>
          <p:nvPr/>
        </p:nvPicPr>
        <p:blipFill>
          <a:blip r:embed="rId2"/>
          <a:stretch>
            <a:fillRect/>
          </a:stretch>
        </p:blipFill>
        <p:spPr>
          <a:xfrm>
            <a:off x="1912775" y="3320543"/>
            <a:ext cx="7430697" cy="2949332"/>
          </a:xfrm>
          <a:prstGeom prst="rect">
            <a:avLst/>
          </a:prstGeom>
        </p:spPr>
      </p:pic>
      <p:sp>
        <p:nvSpPr>
          <p:cNvPr id="2" name="Slide Number Placeholder 1">
            <a:extLst>
              <a:ext uri="{FF2B5EF4-FFF2-40B4-BE49-F238E27FC236}">
                <a16:creationId xmlns:a16="http://schemas.microsoft.com/office/drawing/2014/main" id="{B5E157DB-3720-D427-047E-5145AC180E5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10" name="TextBox 9"/>
          <p:cNvSpPr txBox="1"/>
          <p:nvPr/>
        </p:nvSpPr>
        <p:spPr>
          <a:xfrm>
            <a:off x="0" y="1412663"/>
            <a:ext cx="463588" cy="461665"/>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35.</a:t>
            </a:r>
          </a:p>
          <a:p>
            <a:r>
              <a:rPr lang="en-US" sz="1200" b="1" dirty="0">
                <a:latin typeface="Courier New" panose="02070309020205020404" pitchFamily="49" charset="0"/>
                <a:cs typeface="Courier New" panose="02070309020205020404" pitchFamily="49" charset="0"/>
              </a:rPr>
              <a:t>36.</a:t>
            </a:r>
          </a:p>
        </p:txBody>
      </p:sp>
    </p:spTree>
    <p:extLst>
      <p:ext uri="{BB962C8B-B14F-4D97-AF65-F5344CB8AC3E}">
        <p14:creationId xmlns:p14="http://schemas.microsoft.com/office/powerpoint/2010/main" val="14383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68C043-A653-86D1-0CED-F190BF72E6A1}"/>
              </a:ext>
            </a:extLst>
          </p:cNvPr>
          <p:cNvSpPr txBox="1"/>
          <p:nvPr/>
        </p:nvSpPr>
        <p:spPr>
          <a:xfrm>
            <a:off x="310093" y="729030"/>
            <a:ext cx="6487967" cy="649921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The low-density mesh will be used to efficiently align the optical array to its position on the head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Parameters for generating your mesh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meshname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LD_Mesh</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Provide a name for your mesh name here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param.facet_distance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=5</a:t>
            </a:r>
            <a:r>
              <a:rPr kumimoji="0" lang="en-US" sz="12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Node position error tolerance at boundary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param.facet_size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=3;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boundary element size parameter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param.cell_size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=5;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Volume element size parameter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param.info=infoT1;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param.Offset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param.r0=5;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param.CheckMeshQuality</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param.Mode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tic;meshLD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NirfastMesh_Region</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mask,meshname,param</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);toc</a:t>
            </a:r>
            <a:endParaRPr kumimoji="0" lang="en-US" sz="20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Parameters of note</a:t>
            </a:r>
            <a:endParaRPr lang="en-US" sz="1600" dirty="0">
              <a:solidFill>
                <a:prstClr val="white"/>
              </a:solidFill>
              <a:latin typeface="Trebuchet MS" panose="020B0603020202020204"/>
            </a:endParaRPr>
          </a:p>
          <a:p>
            <a:pPr marL="800100" lvl="1" indent="-342900" defTabSz="457200">
              <a:spcBef>
                <a:spcPts val="1000"/>
              </a:spcBef>
              <a:buClr>
                <a:srgbClr val="90C226"/>
              </a:buClr>
              <a:buSzPct val="80000"/>
              <a:buFont typeface="Wingdings 3" charset="2"/>
              <a:buChar char=""/>
              <a:defRPr/>
            </a:pPr>
            <a:r>
              <a:rPr lang="en-US" sz="1600" dirty="0" err="1">
                <a:solidFill>
                  <a:prstClr val="white"/>
                </a:solidFill>
                <a:cs typeface="Arial" panose="020B0604020202020204" pitchFamily="34" charset="0"/>
              </a:rPr>
              <a:t>facet_distance</a:t>
            </a:r>
            <a:r>
              <a:rPr lang="en-US" sz="1600" dirty="0">
                <a:solidFill>
                  <a:prstClr val="white"/>
                </a:solidFill>
                <a:cs typeface="Arial" panose="020B0604020202020204" pitchFamily="34" charset="0"/>
              </a:rPr>
              <a:t>: error tolerance at boundary for node positions</a:t>
            </a:r>
          </a:p>
          <a:p>
            <a:pPr marL="800100" lvl="1" indent="-342900" defTabSz="457200">
              <a:spcBef>
                <a:spcPts val="1000"/>
              </a:spcBef>
              <a:buClr>
                <a:srgbClr val="90C226"/>
              </a:buClr>
              <a:buSzPct val="80000"/>
              <a:buFont typeface="Wingdings 3" charset="2"/>
              <a:buChar char=""/>
              <a:defRPr/>
            </a:pPr>
            <a:r>
              <a:rPr lang="en-US" sz="1600" dirty="0" err="1">
                <a:solidFill>
                  <a:prstClr val="white"/>
                </a:solidFill>
                <a:cs typeface="Arial" panose="020B0604020202020204" pitchFamily="34" charset="0"/>
              </a:rPr>
              <a:t>facet_size</a:t>
            </a:r>
            <a:r>
              <a:rPr lang="en-US" sz="1600" dirty="0">
                <a:solidFill>
                  <a:prstClr val="white"/>
                </a:solidFill>
                <a:cs typeface="Arial" panose="020B0604020202020204" pitchFamily="34" charset="0"/>
              </a:rPr>
              <a:t>: size of surface triangles</a:t>
            </a:r>
          </a:p>
          <a:p>
            <a:pPr marL="800100" lvl="1" indent="-342900" defTabSz="457200">
              <a:spcBef>
                <a:spcPts val="1000"/>
              </a:spcBef>
              <a:buClr>
                <a:srgbClr val="90C226"/>
              </a:buClr>
              <a:buSzPct val="80000"/>
              <a:buFont typeface="Wingdings 3" charset="2"/>
              <a:buChar char=""/>
              <a:defRPr/>
            </a:pPr>
            <a:r>
              <a:rPr lang="en-US" sz="1600" dirty="0" err="1">
                <a:solidFill>
                  <a:prstClr val="white"/>
                </a:solidFill>
                <a:cs typeface="Arial" panose="020B0604020202020204" pitchFamily="34" charset="0"/>
              </a:rPr>
              <a:t>cell_size</a:t>
            </a:r>
            <a:r>
              <a:rPr lang="en-US" sz="1600" dirty="0">
                <a:solidFill>
                  <a:prstClr val="white"/>
                </a:solidFill>
                <a:cs typeface="Arial" panose="020B0604020202020204" pitchFamily="34" charset="0"/>
              </a:rPr>
              <a:t>: size of internal tetrahedra</a:t>
            </a:r>
          </a:p>
          <a:p>
            <a:pPr marL="1257300" lvl="2" indent="-342900" defTabSz="457200">
              <a:spcBef>
                <a:spcPts val="1000"/>
              </a:spcBef>
              <a:buClr>
                <a:srgbClr val="90C226"/>
              </a:buClr>
              <a:buSzPct val="80000"/>
              <a:buFont typeface="Wingdings 3" charset="2"/>
              <a:buChar char=""/>
              <a:defRPr/>
            </a:pPr>
            <a:r>
              <a:rPr lang="en-US" sz="1400" dirty="0">
                <a:solidFill>
                  <a:prstClr val="white"/>
                </a:solidFill>
                <a:cs typeface="Arial" panose="020B0604020202020204" pitchFamily="34" charset="0"/>
              </a:rPr>
              <a:t>This can be changed to ensure that the total number of nodes in the mesh does not exceed 999,999</a:t>
            </a:r>
          </a:p>
          <a:p>
            <a:pPr marL="800100" lvl="1" indent="-342900" defTabSz="457200">
              <a:spcBef>
                <a:spcPts val="1000"/>
              </a:spcBef>
              <a:buClr>
                <a:srgbClr val="90C226"/>
              </a:buClr>
              <a:buSzPct val="80000"/>
              <a:buFont typeface="Wingdings 3" charset="2"/>
              <a:buChar char=""/>
              <a:defRPr/>
            </a:pPr>
            <a:r>
              <a:rPr lang="en-US" sz="1600" dirty="0">
                <a:solidFill>
                  <a:prstClr val="white"/>
                </a:solidFill>
                <a:cs typeface="Arial" panose="020B0604020202020204" pitchFamily="34" charset="0"/>
              </a:rPr>
              <a:t>Mode: controls density of mesh, 1 for low density, 0 for high density</a:t>
            </a:r>
          </a:p>
          <a:p>
            <a:pPr marL="800100" lvl="1" indent="-342900" defTabSz="457200">
              <a:spcBef>
                <a:spcPts val="1000"/>
              </a:spcBef>
              <a:buClr>
                <a:srgbClr val="90C226"/>
              </a:buClr>
              <a:buSzPct val="80000"/>
              <a:buFont typeface="Wingdings 3" charset="2"/>
              <a:buChar char=""/>
              <a:defRPr/>
            </a:pPr>
            <a:endParaRPr kumimoji="0" lang="en-US" sz="20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endParaRPr>
          </a:p>
        </p:txBody>
      </p:sp>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Generate a low-density mesh and visualize</a:t>
            </a:r>
          </a:p>
        </p:txBody>
      </p:sp>
      <p:sp>
        <p:nvSpPr>
          <p:cNvPr id="21" name="Rounded Rectangle 20"/>
          <p:cNvSpPr/>
          <p:nvPr/>
        </p:nvSpPr>
        <p:spPr>
          <a:xfrm>
            <a:off x="9063110"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22" name="Straight Arrow Connector 21"/>
          <p:cNvCxnSpPr>
            <a:cxnSpLocks/>
          </p:cNvCxnSpPr>
          <p:nvPr/>
        </p:nvCxnSpPr>
        <p:spPr>
          <a:xfrm>
            <a:off x="10220527"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p:cNvSpPr/>
          <p:nvPr/>
        </p:nvSpPr>
        <p:spPr>
          <a:xfrm>
            <a:off x="9040415"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27" name="Straight Arrow Connector 26"/>
          <p:cNvCxnSpPr>
            <a:cxnSpLocks/>
          </p:cNvCxnSpPr>
          <p:nvPr/>
        </p:nvCxnSpPr>
        <p:spPr>
          <a:xfrm>
            <a:off x="10220527"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9040415" y="1850876"/>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LD Mesh Generation</a:t>
            </a:r>
          </a:p>
        </p:txBody>
      </p:sp>
      <p:sp>
        <p:nvSpPr>
          <p:cNvPr id="33" name="Rectangle 32"/>
          <p:cNvSpPr/>
          <p:nvPr/>
        </p:nvSpPr>
        <p:spPr>
          <a:xfrm>
            <a:off x="6947924" y="2184470"/>
            <a:ext cx="1407758"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Trebuchet MS" panose="020B0603020202020204"/>
                <a:ea typeface="+mn-ea"/>
                <a:cs typeface="+mn-cs"/>
              </a:rPr>
              <a:t>“index space”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Trebuchet MS" panose="020B0603020202020204"/>
                <a:ea typeface="+mn-ea"/>
                <a:cs typeface="+mn-cs"/>
              </a:rPr>
              <a:t>is non-negative</a:t>
            </a:r>
          </a:p>
        </p:txBody>
      </p:sp>
      <p:sp>
        <p:nvSpPr>
          <p:cNvPr id="34" name="Rectangle 33"/>
          <p:cNvSpPr/>
          <p:nvPr/>
        </p:nvSpPr>
        <p:spPr>
          <a:xfrm>
            <a:off x="9078706" y="2246251"/>
            <a:ext cx="3188693" cy="523220"/>
          </a:xfrm>
          <a:prstGeom prst="rect">
            <a:avLst/>
          </a:prstGeom>
        </p:spPr>
        <p:txBody>
          <a:bodyPr wrap="none">
            <a:spAutoFit/>
          </a:bodyPr>
          <a:lstStyle/>
          <a:p>
            <a:pPr lvl="0" algn="ctr">
              <a:defRPr/>
            </a:pPr>
            <a:r>
              <a:rPr lang="en-US" sz="1400" dirty="0">
                <a:solidFill>
                  <a:prstClr val="white"/>
                </a:solidFill>
              </a:rPr>
              <a:t>“coordinate space”</a:t>
            </a:r>
          </a:p>
          <a:p>
            <a:pPr lvl="0" algn="ctr">
              <a:defRPr/>
            </a:pPr>
            <a:r>
              <a:rPr lang="en-US" sz="1400" dirty="0">
                <a:solidFill>
                  <a:prstClr val="white"/>
                </a:solidFill>
              </a:rPr>
              <a:t>The origin is in the center of volume</a:t>
            </a:r>
          </a:p>
        </p:txBody>
      </p:sp>
      <p:sp>
        <p:nvSpPr>
          <p:cNvPr id="36" name="Rectangle 35"/>
          <p:cNvSpPr/>
          <p:nvPr/>
        </p:nvSpPr>
        <p:spPr>
          <a:xfrm>
            <a:off x="10539584" y="4761971"/>
            <a:ext cx="1254663"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Trebuchet MS" panose="020B0603020202020204"/>
                <a:ea typeface="+mn-ea"/>
                <a:cs typeface="+mn-cs"/>
              </a:rPr>
              <a:t>A view inside</a:t>
            </a:r>
          </a:p>
        </p:txBody>
      </p:sp>
      <p:pic>
        <p:nvPicPr>
          <p:cNvPr id="18" name="Picture 17">
            <a:extLst>
              <a:ext uri="{FF2B5EF4-FFF2-40B4-BE49-F238E27FC236}">
                <a16:creationId xmlns:a16="http://schemas.microsoft.com/office/drawing/2014/main" id="{2B1E4B21-BB6A-3C4E-8094-E9E35F3DB08E}"/>
              </a:ext>
            </a:extLst>
          </p:cNvPr>
          <p:cNvPicPr>
            <a:picLocks noChangeAspect="1"/>
          </p:cNvPicPr>
          <p:nvPr/>
        </p:nvPicPr>
        <p:blipFill>
          <a:blip r:embed="rId2"/>
          <a:stretch>
            <a:fillRect/>
          </a:stretch>
        </p:blipFill>
        <p:spPr>
          <a:xfrm>
            <a:off x="6433787" y="2769471"/>
            <a:ext cx="2606628" cy="1911778"/>
          </a:xfrm>
          <a:prstGeom prst="rect">
            <a:avLst/>
          </a:prstGeom>
        </p:spPr>
      </p:pic>
      <p:pic>
        <p:nvPicPr>
          <p:cNvPr id="19" name="Picture 18">
            <a:extLst>
              <a:ext uri="{FF2B5EF4-FFF2-40B4-BE49-F238E27FC236}">
                <a16:creationId xmlns:a16="http://schemas.microsoft.com/office/drawing/2014/main" id="{4AD85BB6-7FBE-1F40-04D5-446B2443375E}"/>
              </a:ext>
            </a:extLst>
          </p:cNvPr>
          <p:cNvPicPr>
            <a:picLocks noChangeAspect="1"/>
          </p:cNvPicPr>
          <p:nvPr/>
        </p:nvPicPr>
        <p:blipFill>
          <a:blip r:embed="rId3"/>
          <a:stretch>
            <a:fillRect/>
          </a:stretch>
        </p:blipFill>
        <p:spPr>
          <a:xfrm>
            <a:off x="9436599" y="2769471"/>
            <a:ext cx="2472908" cy="1887122"/>
          </a:xfrm>
          <a:prstGeom prst="rect">
            <a:avLst/>
          </a:prstGeom>
        </p:spPr>
      </p:pic>
      <p:pic>
        <p:nvPicPr>
          <p:cNvPr id="20" name="Picture 19">
            <a:extLst>
              <a:ext uri="{FF2B5EF4-FFF2-40B4-BE49-F238E27FC236}">
                <a16:creationId xmlns:a16="http://schemas.microsoft.com/office/drawing/2014/main" id="{D1791D5A-D2CB-E295-51AB-9DDEF818038E}"/>
              </a:ext>
            </a:extLst>
          </p:cNvPr>
          <p:cNvPicPr>
            <a:picLocks noChangeAspect="1"/>
          </p:cNvPicPr>
          <p:nvPr/>
        </p:nvPicPr>
        <p:blipFill>
          <a:blip r:embed="rId4"/>
          <a:stretch>
            <a:fillRect/>
          </a:stretch>
        </p:blipFill>
        <p:spPr>
          <a:xfrm>
            <a:off x="10135314" y="5069748"/>
            <a:ext cx="2063204" cy="1788252"/>
          </a:xfrm>
          <a:prstGeom prst="rect">
            <a:avLst/>
          </a:prstGeom>
        </p:spPr>
      </p:pic>
      <p:sp>
        <p:nvSpPr>
          <p:cNvPr id="2" name="Slide Number Placeholder 1">
            <a:extLst>
              <a:ext uri="{FF2B5EF4-FFF2-40B4-BE49-F238E27FC236}">
                <a16:creationId xmlns:a16="http://schemas.microsoft.com/office/drawing/2014/main" id="{31FAC292-F124-E9C1-6B1A-B4E27986435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5" name="TextBox 4">
            <a:extLst>
              <a:ext uri="{FF2B5EF4-FFF2-40B4-BE49-F238E27FC236}">
                <a16:creationId xmlns:a16="http://schemas.microsoft.com/office/drawing/2014/main" id="{2290F426-9352-417F-ED1D-A082373C278D}"/>
              </a:ext>
            </a:extLst>
          </p:cNvPr>
          <p:cNvSpPr txBox="1"/>
          <p:nvPr/>
        </p:nvSpPr>
        <p:spPr>
          <a:xfrm>
            <a:off x="0" y="1762388"/>
            <a:ext cx="463588" cy="2308324"/>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43.</a:t>
            </a:r>
          </a:p>
          <a:p>
            <a:r>
              <a:rPr lang="en-US" sz="1200" b="1" dirty="0">
                <a:latin typeface="Courier New" panose="02070309020205020404" pitchFamily="49" charset="0"/>
                <a:cs typeface="Courier New" panose="02070309020205020404" pitchFamily="49" charset="0"/>
              </a:rPr>
              <a:t>44.</a:t>
            </a:r>
          </a:p>
          <a:p>
            <a:r>
              <a:rPr lang="en-US" sz="1200" b="1" dirty="0">
                <a:latin typeface="Courier New" panose="02070309020205020404" pitchFamily="49" charset="0"/>
                <a:cs typeface="Courier New" panose="02070309020205020404" pitchFamily="49" charset="0"/>
              </a:rPr>
              <a:t>45.</a:t>
            </a:r>
          </a:p>
          <a:p>
            <a:r>
              <a:rPr lang="en-US" sz="1200" b="1" dirty="0">
                <a:latin typeface="Courier New" panose="02070309020205020404" pitchFamily="49" charset="0"/>
                <a:cs typeface="Courier New" panose="02070309020205020404" pitchFamily="49" charset="0"/>
              </a:rPr>
              <a:t>46.</a:t>
            </a:r>
          </a:p>
          <a:p>
            <a:r>
              <a:rPr lang="en-US" sz="1200" b="1" dirty="0">
                <a:latin typeface="Courier New" panose="02070309020205020404" pitchFamily="49" charset="0"/>
                <a:cs typeface="Courier New" panose="02070309020205020404" pitchFamily="49" charset="0"/>
              </a:rPr>
              <a:t>47.</a:t>
            </a:r>
          </a:p>
          <a:p>
            <a:r>
              <a:rPr lang="en-US" sz="1200" b="1" dirty="0">
                <a:latin typeface="Courier New" panose="02070309020205020404" pitchFamily="49" charset="0"/>
                <a:cs typeface="Courier New" panose="02070309020205020404" pitchFamily="49" charset="0"/>
              </a:rPr>
              <a:t>48.</a:t>
            </a:r>
          </a:p>
          <a:p>
            <a:r>
              <a:rPr lang="en-US" sz="1200" b="1" dirty="0">
                <a:latin typeface="Courier New" panose="02070309020205020404" pitchFamily="49" charset="0"/>
                <a:cs typeface="Courier New" panose="02070309020205020404" pitchFamily="49" charset="0"/>
              </a:rPr>
              <a:t>49.</a:t>
            </a:r>
          </a:p>
          <a:p>
            <a:r>
              <a:rPr lang="en-US" sz="1200" b="1" dirty="0">
                <a:latin typeface="Courier New" panose="02070309020205020404" pitchFamily="49" charset="0"/>
                <a:cs typeface="Courier New" panose="02070309020205020404" pitchFamily="49" charset="0"/>
              </a:rPr>
              <a:t>50.</a:t>
            </a:r>
          </a:p>
          <a:p>
            <a:r>
              <a:rPr lang="en-US" sz="1200" b="1" dirty="0">
                <a:latin typeface="Courier New" panose="02070309020205020404" pitchFamily="49" charset="0"/>
                <a:cs typeface="Courier New" panose="02070309020205020404" pitchFamily="49" charset="0"/>
              </a:rPr>
              <a:t>51.</a:t>
            </a:r>
          </a:p>
          <a:p>
            <a:r>
              <a:rPr lang="en-US" sz="1200" b="1" dirty="0">
                <a:latin typeface="Courier New" panose="02070309020205020404" pitchFamily="49" charset="0"/>
                <a:cs typeface="Courier New" panose="02070309020205020404" pitchFamily="49" charset="0"/>
              </a:rPr>
              <a:t>52.</a:t>
            </a:r>
          </a:p>
          <a:p>
            <a:r>
              <a:rPr lang="en-US" sz="1200" b="1" dirty="0">
                <a:latin typeface="Courier New" panose="02070309020205020404" pitchFamily="49" charset="0"/>
                <a:cs typeface="Courier New" panose="02070309020205020404" pitchFamily="49" charset="0"/>
              </a:rPr>
              <a:t>53.</a:t>
            </a:r>
          </a:p>
          <a:p>
            <a:endParaRPr lang="en-US" sz="1200" b="1"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7A6A07E1-4F78-5E3A-337D-D55D41FFCDFF}"/>
              </a:ext>
            </a:extLst>
          </p:cNvPr>
          <p:cNvSpPr txBox="1"/>
          <p:nvPr/>
        </p:nvSpPr>
        <p:spPr>
          <a:xfrm>
            <a:off x="8095380" y="5085278"/>
            <a:ext cx="1890070" cy="923330"/>
          </a:xfrm>
          <a:prstGeom prst="rect">
            <a:avLst/>
          </a:prstGeom>
          <a:noFill/>
        </p:spPr>
        <p:txBody>
          <a:bodyPr wrap="square" rtlCol="0">
            <a:spAutoFit/>
          </a:bodyPr>
          <a:lstStyle/>
          <a:p>
            <a:r>
              <a:rPr lang="en-US" dirty="0">
                <a:solidFill>
                  <a:srgbClr val="228B22"/>
                </a:solidFill>
              </a:rPr>
              <a:t>Run lines </a:t>
            </a:r>
            <a:r>
              <a:rPr lang="en-US" b="1" dirty="0">
                <a:solidFill>
                  <a:srgbClr val="228B22"/>
                </a:solidFill>
              </a:rPr>
              <a:t>54-74</a:t>
            </a:r>
            <a:r>
              <a:rPr lang="en-US" dirty="0">
                <a:solidFill>
                  <a:srgbClr val="228B22"/>
                </a:solidFill>
              </a:rPr>
              <a:t> to generate visualizations</a:t>
            </a:r>
          </a:p>
        </p:txBody>
      </p:sp>
    </p:spTree>
    <p:extLst>
      <p:ext uri="{BB962C8B-B14F-4D97-AF65-F5344CB8AC3E}">
        <p14:creationId xmlns:p14="http://schemas.microsoft.com/office/powerpoint/2010/main" val="591907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68C043-A653-86D1-0CED-F190BF72E6A1}"/>
              </a:ext>
            </a:extLst>
          </p:cNvPr>
          <p:cNvSpPr txBox="1"/>
          <p:nvPr/>
        </p:nvSpPr>
        <p:spPr>
          <a:xfrm>
            <a:off x="310093" y="729030"/>
            <a:ext cx="7718748" cy="52578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noProof="0" dirty="0">
                <a:solidFill>
                  <a:prstClr val="white"/>
                </a:solidFill>
                <a:latin typeface="+mj-lt"/>
                <a:cs typeface="Arial" panose="020B0604020202020204" pitchFamily="34" charset="0"/>
              </a:rPr>
              <a:t>Depending on your starting volume, the low-density mesh generation process will differ</a:t>
            </a:r>
            <a:endParaRPr kumimoji="0" lang="en-US" b="1" i="0" u="none" strike="noStrike" kern="1200" cap="none" spc="0" normalizeH="0" baseline="0" noProof="0" dirty="0">
              <a:ln>
                <a:noFill/>
              </a:ln>
              <a:solidFill>
                <a:prstClr val="white"/>
              </a:solidFill>
              <a:effectLst/>
              <a:uLnTx/>
              <a:uFillTx/>
              <a:latin typeface="+mj-lt"/>
              <a:cs typeface="Arial" panose="020B0604020202020204" pitchFamily="34" charset="0"/>
            </a:endParaRPr>
          </a:p>
          <a:p>
            <a:pPr marL="342900"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mj-lt"/>
              </a:rPr>
              <a:t>Atlas based mesh (what this tutorial does)</a:t>
            </a:r>
          </a:p>
          <a:p>
            <a:pPr marL="800100" lvl="1"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mj-lt"/>
              </a:rPr>
              <a:t>Set </a:t>
            </a:r>
            <a:r>
              <a:rPr lang="en-US" dirty="0" err="1">
                <a:solidFill>
                  <a:srgbClr val="FF0000"/>
                </a:solidFill>
                <a:latin typeface="+mj-lt"/>
              </a:rPr>
              <a:t>param.Offset</a:t>
            </a:r>
            <a:r>
              <a:rPr lang="en-US" dirty="0">
                <a:solidFill>
                  <a:srgbClr val="FF0000"/>
                </a:solidFill>
                <a:latin typeface="+mj-lt"/>
              </a:rPr>
              <a:t> = [0,0,0];</a:t>
            </a:r>
          </a:p>
          <a:p>
            <a:pPr marL="800100" lvl="1"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mj-lt"/>
              </a:rPr>
              <a:t>Then use </a:t>
            </a:r>
            <a:r>
              <a:rPr lang="en-US" dirty="0" err="1">
                <a:solidFill>
                  <a:srgbClr val="FF0000"/>
                </a:solidFill>
                <a:latin typeface="+mj-lt"/>
              </a:rPr>
              <a:t>change_space_coordinates</a:t>
            </a:r>
            <a:r>
              <a:rPr lang="en-US" dirty="0">
                <a:solidFill>
                  <a:srgbClr val="FF0000"/>
                </a:solidFill>
                <a:latin typeface="+mj-lt"/>
              </a:rPr>
              <a:t>()</a:t>
            </a:r>
          </a:p>
          <a:p>
            <a:pPr marL="342900"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mj-lt"/>
              </a:rPr>
              <a:t>Subject specific based mesh</a:t>
            </a:r>
          </a:p>
          <a:p>
            <a:pPr marL="800100" lvl="1"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mj-lt"/>
              </a:rPr>
              <a:t>Set </a:t>
            </a:r>
            <a:r>
              <a:rPr lang="en-US" dirty="0" err="1">
                <a:solidFill>
                  <a:srgbClr val="FF0000"/>
                </a:solidFill>
                <a:latin typeface="+mj-lt"/>
              </a:rPr>
              <a:t>param.Offset</a:t>
            </a:r>
            <a:r>
              <a:rPr lang="en-US" dirty="0">
                <a:solidFill>
                  <a:srgbClr val="FF0000"/>
                </a:solidFill>
                <a:latin typeface="+mj-lt"/>
              </a:rPr>
              <a:t> = InfoT1.center; </a:t>
            </a:r>
            <a:r>
              <a:rPr lang="en-US" dirty="0">
                <a:latin typeface="+mj-lt"/>
              </a:rPr>
              <a:t>(that’s it)</a:t>
            </a:r>
            <a:endParaRPr lang="en-US" dirty="0">
              <a:solidFill>
                <a:prstClr val="white">
                  <a:lumMod val="75000"/>
                  <a:lumOff val="25000"/>
                </a:prstClr>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Parameters for generating your mesh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meshname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LD_Mesh</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Provide a name for your mesh name here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param.facet_distance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=5</a:t>
            </a:r>
            <a:r>
              <a:rPr kumimoji="0" lang="en-US" sz="12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Node position error tolerance at boundary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param.facet_size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=3;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boundary element size parameter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param.cell_size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=5;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Volume element size parameter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param.info=infoT1;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FF0000"/>
                </a:solidFill>
                <a:effectLst/>
                <a:uLnTx/>
                <a:uFillTx/>
                <a:latin typeface="Courier New" panose="02070309020205020404" pitchFamily="49" charset="0"/>
                <a:ea typeface="+mn-ea"/>
                <a:cs typeface="+mn-cs"/>
              </a:rPr>
              <a:t>param.Offset</a:t>
            </a:r>
            <a:r>
              <a:rPr kumimoji="0" lang="en-US" sz="1200" b="1" i="0" u="none" strike="noStrike" kern="1200" cap="none" spc="0" normalizeH="0" baseline="0" noProof="0" dirty="0">
                <a:ln>
                  <a:noFill/>
                </a:ln>
                <a:solidFill>
                  <a:srgbClr val="FF0000"/>
                </a:solidFill>
                <a:effectLst/>
                <a:uLnTx/>
                <a:uFillTx/>
                <a:latin typeface="Courier New" panose="02070309020205020404" pitchFamily="49" charset="0"/>
                <a:ea typeface="+mn-ea"/>
                <a:cs typeface="+mn-cs"/>
              </a:rPr>
              <a:t>=[0,0,0];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param.r0=5;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param.CheckMeshQuality</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param.Mode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tic;meshLD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NirfastMesh_Region</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mask,meshname,param</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);toc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FF0000"/>
                </a:solidFill>
                <a:effectLst/>
                <a:uLnTx/>
                <a:uFillTx/>
                <a:latin typeface="Courier New" panose="02070309020205020404" pitchFamily="49" charset="0"/>
                <a:ea typeface="+mn-ea"/>
                <a:cs typeface="+mn-cs"/>
              </a:rPr>
              <a:t>meshLD.nodes</a:t>
            </a:r>
            <a:r>
              <a:rPr kumimoji="0" lang="en-US" sz="1200" b="1" i="0" u="none" strike="noStrike" kern="1200" cap="none" spc="0" normalizeH="0" baseline="0" noProof="0" dirty="0">
                <a:ln>
                  <a:noFill/>
                </a:ln>
                <a:solidFill>
                  <a:srgbClr val="FF0000"/>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srgbClr val="FF0000"/>
                </a:solidFill>
                <a:effectLst/>
                <a:uLnTx/>
                <a:uFillTx/>
                <a:latin typeface="Courier New" panose="02070309020205020404" pitchFamily="49" charset="0"/>
                <a:ea typeface="+mn-ea"/>
                <a:cs typeface="+mn-cs"/>
              </a:rPr>
              <a:t>change_space_coords</a:t>
            </a:r>
            <a:r>
              <a:rPr kumimoji="0" lang="en-US" sz="1200" b="1" i="0" u="none" strike="noStrike" kern="1200" cap="none" spc="0" normalizeH="0" baseline="0" noProof="0" dirty="0">
                <a:ln>
                  <a:noFill/>
                </a:ln>
                <a:solidFill>
                  <a:srgbClr val="FF0000"/>
                </a:solidFill>
                <a:effectLst/>
                <a:uLnTx/>
                <a:uFillTx/>
                <a:latin typeface="Courier New" panose="02070309020205020404" pitchFamily="49" charset="0"/>
                <a:ea typeface="+mn-ea"/>
                <a:cs typeface="+mn-cs"/>
              </a:rPr>
              <a:t>(meshLD.nodes,infoT1,'coord’);</a:t>
            </a:r>
            <a:endParaRPr kumimoji="0" lang="en-US" sz="1200" b="0" i="0" u="none" strike="noStrike" kern="1200" cap="none" spc="0" normalizeH="0" baseline="0" noProof="0" dirty="0">
              <a:ln>
                <a:noFill/>
              </a:ln>
              <a:solidFill>
                <a:srgbClr val="FF0000"/>
              </a:solidFill>
              <a:effectLst/>
              <a:uLnTx/>
              <a:uFillTx/>
              <a:latin typeface="Trebuchet MS" panose="020B0603020202020204"/>
              <a:ea typeface="+mn-ea"/>
              <a:cs typeface="+mn-cs"/>
            </a:endParaRPr>
          </a:p>
        </p:txBody>
      </p:sp>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US" noProof="0" dirty="0">
                <a:solidFill>
                  <a:srgbClr val="FF0000"/>
                </a:solidFill>
                <a:latin typeface="Trebuchet MS" panose="020B0603020202020204"/>
              </a:rPr>
              <a:t>Atlas vs Subject Specific LD Mesh Generation</a:t>
            </a:r>
            <a:endPar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endParaRPr>
          </a:p>
        </p:txBody>
      </p:sp>
      <p:sp>
        <p:nvSpPr>
          <p:cNvPr id="21" name="Rounded Rectangle 20"/>
          <p:cNvSpPr/>
          <p:nvPr/>
        </p:nvSpPr>
        <p:spPr>
          <a:xfrm>
            <a:off x="9459618"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22" name="Straight Arrow Connector 21"/>
          <p:cNvCxnSpPr>
            <a:cxnSpLocks/>
          </p:cNvCxnSpPr>
          <p:nvPr/>
        </p:nvCxnSpPr>
        <p:spPr>
          <a:xfrm>
            <a:off x="10617035"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p:cNvSpPr/>
          <p:nvPr/>
        </p:nvSpPr>
        <p:spPr>
          <a:xfrm>
            <a:off x="9436923"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27" name="Straight Arrow Connector 26"/>
          <p:cNvCxnSpPr>
            <a:cxnSpLocks/>
          </p:cNvCxnSpPr>
          <p:nvPr/>
        </p:nvCxnSpPr>
        <p:spPr>
          <a:xfrm>
            <a:off x="10617035"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9436923" y="1850876"/>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LD Mesh Generation</a:t>
            </a:r>
          </a:p>
        </p:txBody>
      </p:sp>
      <p:sp>
        <p:nvSpPr>
          <p:cNvPr id="33" name="Rectangle 32"/>
          <p:cNvSpPr/>
          <p:nvPr/>
        </p:nvSpPr>
        <p:spPr>
          <a:xfrm>
            <a:off x="8028841" y="5634814"/>
            <a:ext cx="1407758"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Trebuchet MS" panose="020B0603020202020204"/>
                <a:ea typeface="+mn-ea"/>
                <a:cs typeface="+mn-cs"/>
              </a:rPr>
              <a:t>“index space”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Trebuchet MS" panose="020B0603020202020204"/>
                <a:ea typeface="+mn-ea"/>
                <a:cs typeface="+mn-cs"/>
              </a:rPr>
              <a:t>is non-negative</a:t>
            </a:r>
          </a:p>
        </p:txBody>
      </p:sp>
      <p:sp>
        <p:nvSpPr>
          <p:cNvPr id="34" name="Rectangle 33"/>
          <p:cNvSpPr/>
          <p:nvPr/>
        </p:nvSpPr>
        <p:spPr>
          <a:xfrm>
            <a:off x="7530131" y="3394720"/>
            <a:ext cx="2154424" cy="738664"/>
          </a:xfrm>
          <a:prstGeom prst="rect">
            <a:avLst/>
          </a:prstGeom>
        </p:spPr>
        <p:txBody>
          <a:bodyPr wrap="square">
            <a:spAutoFit/>
          </a:bodyPr>
          <a:lstStyle/>
          <a:p>
            <a:pPr lvl="0" algn="ctr">
              <a:defRPr/>
            </a:pPr>
            <a:r>
              <a:rPr lang="en-US" sz="1400" dirty="0">
                <a:solidFill>
                  <a:prstClr val="white"/>
                </a:solidFill>
              </a:rPr>
              <a:t>“coordinate space”</a:t>
            </a:r>
          </a:p>
          <a:p>
            <a:pPr lvl="0" algn="ctr">
              <a:defRPr/>
            </a:pPr>
            <a:r>
              <a:rPr lang="en-US" sz="1400" dirty="0">
                <a:solidFill>
                  <a:prstClr val="white"/>
                </a:solidFill>
              </a:rPr>
              <a:t>The origin is in the center of volume</a:t>
            </a:r>
          </a:p>
        </p:txBody>
      </p:sp>
      <p:pic>
        <p:nvPicPr>
          <p:cNvPr id="18" name="Picture 17">
            <a:extLst>
              <a:ext uri="{FF2B5EF4-FFF2-40B4-BE49-F238E27FC236}">
                <a16:creationId xmlns:a16="http://schemas.microsoft.com/office/drawing/2014/main" id="{2B1E4B21-BB6A-3C4E-8094-E9E35F3DB08E}"/>
              </a:ext>
            </a:extLst>
          </p:cNvPr>
          <p:cNvPicPr>
            <a:picLocks noChangeAspect="1"/>
          </p:cNvPicPr>
          <p:nvPr/>
        </p:nvPicPr>
        <p:blipFill>
          <a:blip r:embed="rId2"/>
          <a:stretch>
            <a:fillRect/>
          </a:stretch>
        </p:blipFill>
        <p:spPr>
          <a:xfrm>
            <a:off x="9436599" y="4940535"/>
            <a:ext cx="2606628" cy="1911778"/>
          </a:xfrm>
          <a:prstGeom prst="rect">
            <a:avLst/>
          </a:prstGeom>
        </p:spPr>
      </p:pic>
      <p:pic>
        <p:nvPicPr>
          <p:cNvPr id="19" name="Picture 18">
            <a:extLst>
              <a:ext uri="{FF2B5EF4-FFF2-40B4-BE49-F238E27FC236}">
                <a16:creationId xmlns:a16="http://schemas.microsoft.com/office/drawing/2014/main" id="{4AD85BB6-7FBE-1F40-04D5-446B2443375E}"/>
              </a:ext>
            </a:extLst>
          </p:cNvPr>
          <p:cNvPicPr>
            <a:picLocks noChangeAspect="1"/>
          </p:cNvPicPr>
          <p:nvPr/>
        </p:nvPicPr>
        <p:blipFill>
          <a:blip r:embed="rId3"/>
          <a:stretch>
            <a:fillRect/>
          </a:stretch>
        </p:blipFill>
        <p:spPr>
          <a:xfrm>
            <a:off x="9436598" y="2769470"/>
            <a:ext cx="2606627" cy="1989165"/>
          </a:xfrm>
          <a:prstGeom prst="rect">
            <a:avLst/>
          </a:prstGeom>
        </p:spPr>
      </p:pic>
      <p:sp>
        <p:nvSpPr>
          <p:cNvPr id="2" name="Slide Number Placeholder 1">
            <a:extLst>
              <a:ext uri="{FF2B5EF4-FFF2-40B4-BE49-F238E27FC236}">
                <a16:creationId xmlns:a16="http://schemas.microsoft.com/office/drawing/2014/main" id="{31FAC292-F124-E9C1-6B1A-B4E27986435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640187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68C043-A653-86D1-0CED-F190BF72E6A1}"/>
              </a:ext>
            </a:extLst>
          </p:cNvPr>
          <p:cNvSpPr txBox="1"/>
          <p:nvPr/>
        </p:nvSpPr>
        <p:spPr>
          <a:xfrm>
            <a:off x="310093" y="729030"/>
            <a:ext cx="7718748" cy="37343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mj-lt"/>
                <a:cs typeface="Arial" panose="020B0604020202020204" pitchFamily="34" charset="0"/>
              </a:rPr>
              <a:t>Make sure your mesh is in the same space as your volume</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0" i="0" u="none" strike="noStrike" kern="1200" cap="none" spc="0" normalizeH="0" baseline="0" noProof="0" dirty="0">
                <a:ln>
                  <a:noFill/>
                </a:ln>
                <a:solidFill>
                  <a:prstClr val="white">
                    <a:lumMod val="75000"/>
                    <a:lumOff val="25000"/>
                  </a:prstClr>
                </a:solidFill>
                <a:effectLst/>
                <a:uLnTx/>
                <a:uFillTx/>
                <a:latin typeface="+mj-lt"/>
              </a:rPr>
              <a:t>In </a:t>
            </a:r>
            <a:r>
              <a:rPr kumimoji="0" lang="en-US" b="0" i="0" u="none" strike="noStrike" kern="1200" cap="none" spc="0" normalizeH="0" baseline="0" noProof="0" dirty="0" err="1">
                <a:ln>
                  <a:noFill/>
                </a:ln>
                <a:solidFill>
                  <a:prstClr val="white">
                    <a:lumMod val="75000"/>
                    <a:lumOff val="25000"/>
                  </a:prstClr>
                </a:solidFill>
                <a:effectLst/>
                <a:uLnTx/>
                <a:uFillTx/>
                <a:latin typeface="+mj-lt"/>
              </a:rPr>
              <a:t>PlotSlices</a:t>
            </a:r>
            <a:r>
              <a:rPr kumimoji="0" lang="en-US" b="0" i="0" u="none" strike="noStrike" kern="1200" cap="none" spc="0" normalizeH="0" baseline="0" noProof="0" dirty="0">
                <a:ln>
                  <a:noFill/>
                </a:ln>
                <a:solidFill>
                  <a:prstClr val="white">
                    <a:lumMod val="75000"/>
                    <a:lumOff val="25000"/>
                  </a:prstClr>
                </a:solidFill>
                <a:effectLst/>
                <a:uLnTx/>
                <a:uFillTx/>
                <a:latin typeface="+mj-lt"/>
              </a:rPr>
              <a:t>, place crosshairs at the tip of the nose</a:t>
            </a:r>
          </a:p>
          <a:p>
            <a:pPr marL="800100" lvl="1" indent="-342900" defTabSz="457200">
              <a:spcBef>
                <a:spcPts val="1000"/>
              </a:spcBef>
              <a:buClr>
                <a:srgbClr val="90C226"/>
              </a:buClr>
              <a:buSzPct val="80000"/>
              <a:buFont typeface="Wingdings 3" charset="2"/>
              <a:buChar char=""/>
              <a:defRPr/>
            </a:pPr>
            <a:r>
              <a:rPr lang="en-US" sz="1600" dirty="0">
                <a:solidFill>
                  <a:prstClr val="white">
                    <a:lumMod val="75000"/>
                    <a:lumOff val="25000"/>
                  </a:prstClr>
                </a:solidFill>
                <a:latin typeface="+mj-lt"/>
              </a:rPr>
              <a:t>Note the X, Y, and Z coordinates for those slices</a:t>
            </a:r>
            <a:endParaRPr lang="en-US" sz="1100" dirty="0">
              <a:solidFill>
                <a:srgbClr val="FF0000"/>
              </a:solidFill>
              <a:latin typeface="+mj-lt"/>
            </a:endParaRPr>
          </a:p>
          <a:p>
            <a:pPr marL="342900" indent="-342900" defTabSz="457200">
              <a:spcBef>
                <a:spcPts val="1000"/>
              </a:spcBef>
              <a:buClr>
                <a:srgbClr val="90C226"/>
              </a:buClr>
              <a:buSzPct val="80000"/>
              <a:buFont typeface="Wingdings 3" charset="2"/>
              <a:buChar char=""/>
              <a:defRPr/>
            </a:pPr>
            <a:r>
              <a:rPr kumimoji="0" lang="en-US" b="0" i="0" u="none" strike="noStrike" kern="1200" cap="none" spc="0" normalizeH="0" baseline="0" noProof="0" dirty="0">
                <a:ln>
                  <a:noFill/>
                </a:ln>
                <a:effectLst/>
                <a:uLnTx/>
                <a:uFillTx/>
                <a:latin typeface="+mj-lt"/>
              </a:rPr>
              <a:t>Generate LD mesh with your chosen parameters</a:t>
            </a:r>
          </a:p>
          <a:p>
            <a:pPr marL="800100" lvl="1" indent="-342900" defTabSz="457200">
              <a:spcBef>
                <a:spcPts val="1000"/>
              </a:spcBef>
              <a:buClr>
                <a:srgbClr val="90C226"/>
              </a:buClr>
              <a:buSzPct val="80000"/>
              <a:buFont typeface="Wingdings 3" charset="2"/>
              <a:buChar char=""/>
              <a:defRPr/>
            </a:pPr>
            <a:r>
              <a:rPr lang="en-US" sz="1600" dirty="0" err="1">
                <a:latin typeface="+mj-lt"/>
              </a:rPr>
              <a:t>Param.Offset</a:t>
            </a:r>
            <a:r>
              <a:rPr lang="en-US" sz="1600" dirty="0">
                <a:latin typeface="+mj-lt"/>
              </a:rPr>
              <a:t> = [0,0,0]; or </a:t>
            </a:r>
            <a:r>
              <a:rPr lang="en-US" sz="1600" dirty="0" err="1">
                <a:latin typeface="+mj-lt"/>
              </a:rPr>
              <a:t>Param.Offset</a:t>
            </a:r>
            <a:r>
              <a:rPr lang="en-US" sz="1600" dirty="0">
                <a:latin typeface="+mj-lt"/>
              </a:rPr>
              <a:t> = infoT1;</a:t>
            </a:r>
          </a:p>
          <a:p>
            <a:pPr marL="800100" lvl="1" indent="-342900" defTabSz="457200">
              <a:spcBef>
                <a:spcPts val="1000"/>
              </a:spcBef>
              <a:buClr>
                <a:srgbClr val="90C226"/>
              </a:buClr>
              <a:buSzPct val="80000"/>
              <a:buFont typeface="Wingdings 3" charset="2"/>
              <a:buChar char=""/>
              <a:defRPr/>
            </a:pPr>
            <a:r>
              <a:rPr lang="en-US" sz="1600" dirty="0">
                <a:latin typeface="+mj-lt"/>
              </a:rPr>
              <a:t>Use c</a:t>
            </a:r>
            <a:r>
              <a:rPr kumimoji="0" lang="en-US" sz="1600" b="0" i="0" u="none" strike="noStrike" kern="1200" cap="none" spc="0" normalizeH="0" baseline="0" noProof="0" dirty="0" err="1">
                <a:ln>
                  <a:noFill/>
                </a:ln>
                <a:effectLst/>
                <a:uLnTx/>
                <a:uFillTx/>
                <a:latin typeface="+mj-lt"/>
              </a:rPr>
              <a:t>hange_space_coordinates</a:t>
            </a:r>
            <a:r>
              <a:rPr kumimoji="0" lang="en-US" sz="1600" b="0" i="0" u="none" strike="noStrike" kern="1200" cap="none" spc="0" normalizeH="0" baseline="0" noProof="0" dirty="0">
                <a:ln>
                  <a:noFill/>
                </a:ln>
                <a:effectLst/>
                <a:uLnTx/>
                <a:uFillTx/>
                <a:latin typeface="+mj-lt"/>
              </a:rPr>
              <a:t>() or don’t use it</a:t>
            </a:r>
          </a:p>
          <a:p>
            <a:pPr marL="342900" indent="-342900" defTabSz="457200">
              <a:spcBef>
                <a:spcPts val="1000"/>
              </a:spcBef>
              <a:buClr>
                <a:srgbClr val="90C226"/>
              </a:buClr>
              <a:buSzPct val="80000"/>
              <a:buFont typeface="Wingdings 3" charset="2"/>
              <a:buChar char=""/>
              <a:defRPr/>
            </a:pPr>
            <a:r>
              <a:rPr lang="en-US" dirty="0">
                <a:latin typeface="+mj-lt"/>
              </a:rPr>
              <a:t>In atlas figure, click on the tip of the nose of the mesh</a:t>
            </a:r>
          </a:p>
          <a:p>
            <a:pPr marL="800100" lvl="1" indent="-342900" defTabSz="457200">
              <a:spcBef>
                <a:spcPts val="1000"/>
              </a:spcBef>
              <a:buClr>
                <a:srgbClr val="90C226"/>
              </a:buClr>
              <a:buSzPct val="80000"/>
              <a:buFont typeface="Wingdings 3" charset="2"/>
              <a:buChar char=""/>
              <a:defRPr/>
            </a:pPr>
            <a:r>
              <a:rPr kumimoji="0" lang="en-US" sz="1600" b="0" i="0" u="none" strike="noStrike" kern="1200" cap="none" spc="0" normalizeH="0" baseline="0" noProof="0" dirty="0">
                <a:ln>
                  <a:noFill/>
                </a:ln>
                <a:effectLst/>
                <a:uLnTx/>
                <a:uFillTx/>
                <a:latin typeface="+mj-lt"/>
              </a:rPr>
              <a:t>Note the X, Y, and Z coordinates for those slices</a:t>
            </a:r>
          </a:p>
          <a:p>
            <a:pPr marL="342900" indent="-342900" defTabSz="457200">
              <a:spcBef>
                <a:spcPts val="1000"/>
              </a:spcBef>
              <a:buClr>
                <a:srgbClr val="90C226"/>
              </a:buClr>
              <a:buSzPct val="80000"/>
              <a:buFont typeface="Wingdings 3" charset="2"/>
              <a:buChar char=""/>
              <a:defRPr/>
            </a:pPr>
            <a:r>
              <a:rPr lang="en-US" dirty="0">
                <a:latin typeface="+mj-lt"/>
              </a:rPr>
              <a:t>Repeat the above 2 steps, with different parameters if the X, Y, Z coordinates are not similar</a:t>
            </a:r>
            <a:endParaRPr kumimoji="0" lang="en-US" b="0" i="0" u="none" strike="noStrike" kern="1200" cap="none" spc="0" normalizeH="0" baseline="0" noProof="0" dirty="0">
              <a:ln>
                <a:noFill/>
              </a:ln>
              <a:effectLst/>
              <a:uLnTx/>
              <a:uFillTx/>
              <a:latin typeface="+mj-lt"/>
            </a:endParaRPr>
          </a:p>
        </p:txBody>
      </p:sp>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Validating LD Mesh</a:t>
            </a:r>
            <a:r>
              <a:rPr kumimoji="0" lang="en-US" sz="3600" b="0" i="0" u="none" strike="noStrike" kern="1200" cap="none" spc="0" normalizeH="0" noProof="0" dirty="0">
                <a:ln>
                  <a:noFill/>
                </a:ln>
                <a:solidFill>
                  <a:srgbClr val="FF0000"/>
                </a:solidFill>
                <a:effectLst/>
                <a:uLnTx/>
                <a:uFillTx/>
                <a:latin typeface="Trebuchet MS" panose="020B0603020202020204"/>
                <a:ea typeface="+mj-ea"/>
                <a:cs typeface="+mj-cs"/>
              </a:rPr>
              <a:t> Generation</a:t>
            </a:r>
            <a:endPar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endParaRPr>
          </a:p>
        </p:txBody>
      </p:sp>
      <p:sp>
        <p:nvSpPr>
          <p:cNvPr id="21" name="Rounded Rectangle 20"/>
          <p:cNvSpPr/>
          <p:nvPr/>
        </p:nvSpPr>
        <p:spPr>
          <a:xfrm>
            <a:off x="9063110"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22" name="Straight Arrow Connector 21"/>
          <p:cNvCxnSpPr>
            <a:cxnSpLocks/>
          </p:cNvCxnSpPr>
          <p:nvPr/>
        </p:nvCxnSpPr>
        <p:spPr>
          <a:xfrm>
            <a:off x="10220527"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p:cNvSpPr/>
          <p:nvPr/>
        </p:nvSpPr>
        <p:spPr>
          <a:xfrm>
            <a:off x="9040415"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27" name="Straight Arrow Connector 26"/>
          <p:cNvCxnSpPr>
            <a:cxnSpLocks/>
          </p:cNvCxnSpPr>
          <p:nvPr/>
        </p:nvCxnSpPr>
        <p:spPr>
          <a:xfrm>
            <a:off x="10220527"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9040415" y="1850876"/>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LD Mesh Generation</a:t>
            </a:r>
          </a:p>
        </p:txBody>
      </p:sp>
      <p:sp>
        <p:nvSpPr>
          <p:cNvPr id="2" name="Slide Number Placeholder 1">
            <a:extLst>
              <a:ext uri="{FF2B5EF4-FFF2-40B4-BE49-F238E27FC236}">
                <a16:creationId xmlns:a16="http://schemas.microsoft.com/office/drawing/2014/main" id="{31FAC292-F124-E9C1-6B1A-B4E27986435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pic>
        <p:nvPicPr>
          <p:cNvPr id="5" name="Picture 4">
            <a:extLst>
              <a:ext uri="{FF2B5EF4-FFF2-40B4-BE49-F238E27FC236}">
                <a16:creationId xmlns:a16="http://schemas.microsoft.com/office/drawing/2014/main" id="{E24C0116-D1F0-BAA6-E524-F4C1C3BEFF52}"/>
              </a:ext>
            </a:extLst>
          </p:cNvPr>
          <p:cNvPicPr>
            <a:picLocks noChangeAspect="1"/>
          </p:cNvPicPr>
          <p:nvPr/>
        </p:nvPicPr>
        <p:blipFill>
          <a:blip r:embed="rId3"/>
          <a:stretch>
            <a:fillRect/>
          </a:stretch>
        </p:blipFill>
        <p:spPr>
          <a:xfrm>
            <a:off x="310093" y="4678829"/>
            <a:ext cx="5888080" cy="2150361"/>
          </a:xfrm>
          <a:prstGeom prst="rect">
            <a:avLst/>
          </a:prstGeom>
        </p:spPr>
      </p:pic>
      <p:pic>
        <p:nvPicPr>
          <p:cNvPr id="7" name="Picture 6">
            <a:extLst>
              <a:ext uri="{FF2B5EF4-FFF2-40B4-BE49-F238E27FC236}">
                <a16:creationId xmlns:a16="http://schemas.microsoft.com/office/drawing/2014/main" id="{76641825-6F9F-62D1-42E8-F40BE176C1B4}"/>
              </a:ext>
            </a:extLst>
          </p:cNvPr>
          <p:cNvPicPr>
            <a:picLocks noChangeAspect="1"/>
          </p:cNvPicPr>
          <p:nvPr/>
        </p:nvPicPr>
        <p:blipFill>
          <a:blip r:embed="rId4"/>
          <a:stretch>
            <a:fillRect/>
          </a:stretch>
        </p:blipFill>
        <p:spPr>
          <a:xfrm>
            <a:off x="9831777" y="2296093"/>
            <a:ext cx="2360223" cy="2265814"/>
          </a:xfrm>
          <a:prstGeom prst="rect">
            <a:avLst/>
          </a:prstGeom>
        </p:spPr>
      </p:pic>
      <p:pic>
        <p:nvPicPr>
          <p:cNvPr id="9" name="Picture 8">
            <a:extLst>
              <a:ext uri="{FF2B5EF4-FFF2-40B4-BE49-F238E27FC236}">
                <a16:creationId xmlns:a16="http://schemas.microsoft.com/office/drawing/2014/main" id="{B5553814-D040-14CA-B610-7AA0EA8D97D6}"/>
              </a:ext>
            </a:extLst>
          </p:cNvPr>
          <p:cNvPicPr>
            <a:picLocks noChangeAspect="1"/>
          </p:cNvPicPr>
          <p:nvPr/>
        </p:nvPicPr>
        <p:blipFill>
          <a:blip r:embed="rId5"/>
          <a:stretch>
            <a:fillRect/>
          </a:stretch>
        </p:blipFill>
        <p:spPr>
          <a:xfrm>
            <a:off x="9831777" y="4592185"/>
            <a:ext cx="2360223" cy="2265814"/>
          </a:xfrm>
          <a:prstGeom prst="rect">
            <a:avLst/>
          </a:prstGeom>
        </p:spPr>
      </p:pic>
      <p:sp>
        <p:nvSpPr>
          <p:cNvPr id="10" name="TextBox 9">
            <a:extLst>
              <a:ext uri="{FF2B5EF4-FFF2-40B4-BE49-F238E27FC236}">
                <a16:creationId xmlns:a16="http://schemas.microsoft.com/office/drawing/2014/main" id="{6AB649C2-3B7D-E613-988E-4457BBE5F532}"/>
              </a:ext>
            </a:extLst>
          </p:cNvPr>
          <p:cNvSpPr txBox="1"/>
          <p:nvPr/>
        </p:nvSpPr>
        <p:spPr>
          <a:xfrm>
            <a:off x="8279854" y="3013788"/>
            <a:ext cx="1521121" cy="923330"/>
          </a:xfrm>
          <a:prstGeom prst="rect">
            <a:avLst/>
          </a:prstGeom>
          <a:noFill/>
        </p:spPr>
        <p:txBody>
          <a:bodyPr wrap="none" rtlCol="0">
            <a:spAutoFit/>
          </a:bodyPr>
          <a:lstStyle/>
          <a:p>
            <a:pPr algn="ctr"/>
            <a:r>
              <a:rPr lang="en-US" dirty="0"/>
              <a:t>Atlas Volume</a:t>
            </a:r>
          </a:p>
          <a:p>
            <a:pPr algn="ctr"/>
            <a:r>
              <a:rPr lang="en-US" dirty="0"/>
              <a:t>+</a:t>
            </a:r>
          </a:p>
          <a:p>
            <a:pPr algn="ctr"/>
            <a:r>
              <a:rPr lang="en-US" dirty="0"/>
              <a:t>No CSC</a:t>
            </a:r>
          </a:p>
        </p:txBody>
      </p:sp>
      <p:sp>
        <p:nvSpPr>
          <p:cNvPr id="12" name="TextBox 11">
            <a:extLst>
              <a:ext uri="{FF2B5EF4-FFF2-40B4-BE49-F238E27FC236}">
                <a16:creationId xmlns:a16="http://schemas.microsoft.com/office/drawing/2014/main" id="{B64F6F7B-C405-6083-0820-9BE0D424D00F}"/>
              </a:ext>
            </a:extLst>
          </p:cNvPr>
          <p:cNvSpPr txBox="1"/>
          <p:nvPr/>
        </p:nvSpPr>
        <p:spPr>
          <a:xfrm>
            <a:off x="8302549" y="5196503"/>
            <a:ext cx="1521122" cy="923330"/>
          </a:xfrm>
          <a:prstGeom prst="rect">
            <a:avLst/>
          </a:prstGeom>
          <a:noFill/>
        </p:spPr>
        <p:txBody>
          <a:bodyPr wrap="none" rtlCol="0">
            <a:spAutoFit/>
          </a:bodyPr>
          <a:lstStyle/>
          <a:p>
            <a:pPr algn="ctr"/>
            <a:r>
              <a:rPr lang="en-US" dirty="0"/>
              <a:t>Atlas Volume</a:t>
            </a:r>
          </a:p>
          <a:p>
            <a:pPr algn="ctr"/>
            <a:r>
              <a:rPr lang="en-US" dirty="0"/>
              <a:t>+</a:t>
            </a:r>
          </a:p>
          <a:p>
            <a:pPr algn="ctr"/>
            <a:r>
              <a:rPr lang="en-US" dirty="0"/>
              <a:t>CSC</a:t>
            </a:r>
          </a:p>
        </p:txBody>
      </p:sp>
      <p:sp>
        <p:nvSpPr>
          <p:cNvPr id="14" name="Rectangle 13">
            <a:extLst>
              <a:ext uri="{FF2B5EF4-FFF2-40B4-BE49-F238E27FC236}">
                <a16:creationId xmlns:a16="http://schemas.microsoft.com/office/drawing/2014/main" id="{F1872303-2200-5481-679B-15C9466C1CF2}"/>
              </a:ext>
            </a:extLst>
          </p:cNvPr>
          <p:cNvSpPr/>
          <p:nvPr/>
        </p:nvSpPr>
        <p:spPr>
          <a:xfrm>
            <a:off x="11042842" y="6267888"/>
            <a:ext cx="489208" cy="3499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1C3C26-9AB2-9F90-BDC6-FF12659256C6}"/>
              </a:ext>
            </a:extLst>
          </p:cNvPr>
          <p:cNvSpPr/>
          <p:nvPr/>
        </p:nvSpPr>
        <p:spPr>
          <a:xfrm>
            <a:off x="11045950" y="3947674"/>
            <a:ext cx="489208" cy="3499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2B16BC9-FDAB-75D1-3FC8-C830B587D815}"/>
              </a:ext>
            </a:extLst>
          </p:cNvPr>
          <p:cNvSpPr txBox="1"/>
          <p:nvPr/>
        </p:nvSpPr>
        <p:spPr>
          <a:xfrm>
            <a:off x="6198173" y="4637789"/>
            <a:ext cx="1683025" cy="1200329"/>
          </a:xfrm>
          <a:prstGeom prst="rect">
            <a:avLst/>
          </a:prstGeom>
          <a:noFill/>
        </p:spPr>
        <p:txBody>
          <a:bodyPr wrap="none" rtlCol="0">
            <a:spAutoFit/>
          </a:bodyPr>
          <a:lstStyle/>
          <a:p>
            <a:r>
              <a:rPr lang="en-US" dirty="0"/>
              <a:t>Volume </a:t>
            </a:r>
            <a:r>
              <a:rPr lang="en-US" dirty="0" err="1"/>
              <a:t>coords</a:t>
            </a:r>
            <a:endParaRPr lang="en-US" dirty="0"/>
          </a:p>
          <a:p>
            <a:r>
              <a:rPr lang="en-US" dirty="0"/>
              <a:t>X = -1</a:t>
            </a:r>
          </a:p>
          <a:p>
            <a:r>
              <a:rPr lang="en-US" dirty="0"/>
              <a:t>Y = 83</a:t>
            </a:r>
          </a:p>
          <a:p>
            <a:r>
              <a:rPr lang="en-US" dirty="0"/>
              <a:t>Z = -63</a:t>
            </a:r>
          </a:p>
        </p:txBody>
      </p:sp>
      <p:sp>
        <p:nvSpPr>
          <p:cNvPr id="17" name="Rectangle 16">
            <a:extLst>
              <a:ext uri="{FF2B5EF4-FFF2-40B4-BE49-F238E27FC236}">
                <a16:creationId xmlns:a16="http://schemas.microsoft.com/office/drawing/2014/main" id="{2E718A26-7AEA-705D-AA59-A65ABCD7A152}"/>
              </a:ext>
            </a:extLst>
          </p:cNvPr>
          <p:cNvSpPr/>
          <p:nvPr/>
        </p:nvSpPr>
        <p:spPr>
          <a:xfrm>
            <a:off x="6198173" y="4945224"/>
            <a:ext cx="837109" cy="8928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DA7867EF-B317-33D1-DFAF-C54E34081F6C}"/>
              </a:ext>
            </a:extLst>
          </p:cNvPr>
          <p:cNvCxnSpPr/>
          <p:nvPr/>
        </p:nvCxnSpPr>
        <p:spPr>
          <a:xfrm flipV="1">
            <a:off x="7035282" y="4105469"/>
            <a:ext cx="4007560" cy="109103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D72424B-6677-ADDD-A7E2-B479ABFB023B}"/>
              </a:ext>
            </a:extLst>
          </p:cNvPr>
          <p:cNvCxnSpPr>
            <a:cxnSpLocks/>
            <a:stCxn id="16" idx="2"/>
            <a:endCxn id="14" idx="1"/>
          </p:cNvCxnSpPr>
          <p:nvPr/>
        </p:nvCxnSpPr>
        <p:spPr>
          <a:xfrm>
            <a:off x="7039686" y="5838118"/>
            <a:ext cx="4003156" cy="6047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BC2A8417-C95F-63BF-DB24-52BA02A7B0C5}"/>
              </a:ext>
            </a:extLst>
          </p:cNvPr>
          <p:cNvSpPr txBox="1"/>
          <p:nvPr/>
        </p:nvSpPr>
        <p:spPr>
          <a:xfrm>
            <a:off x="10612882" y="5295810"/>
            <a:ext cx="1575513" cy="923330"/>
          </a:xfrm>
          <a:prstGeom prst="rect">
            <a:avLst/>
          </a:prstGeom>
          <a:noFill/>
        </p:spPr>
        <p:txBody>
          <a:bodyPr wrap="square" rtlCol="0">
            <a:spAutoFit/>
          </a:bodyPr>
          <a:lstStyle/>
          <a:p>
            <a:r>
              <a:rPr lang="en-US" dirty="0" err="1"/>
              <a:t>Coords</a:t>
            </a:r>
            <a:r>
              <a:rPr lang="en-US" dirty="0"/>
              <a:t> are similar to volume!</a:t>
            </a:r>
          </a:p>
        </p:txBody>
      </p:sp>
    </p:spTree>
    <p:extLst>
      <p:ext uri="{BB962C8B-B14F-4D97-AF65-F5344CB8AC3E}">
        <p14:creationId xmlns:p14="http://schemas.microsoft.com/office/powerpoint/2010/main" val="1622715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0593" y="729024"/>
            <a:ext cx="9080735" cy="412420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Load in a Pad file for a grid design of interest, here we use the AdultV24x28 array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padname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AdultV24x28</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load(['Pad_',</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padname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Pad file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tpos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=cat(1,info.optodes.spos3,info.optodes.dpos3);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Ns=size(info.optodes.spos3,1);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Nd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=size(info.optodes.dpos3,1);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rad=info;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paramsFoci.color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=cat(1,repmat([1,0,0],Ns,1),</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repmat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([0,0,1],Nd,1));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paramsFoci.color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(1,:) = [1 0.4 0.6];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%pink for s1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paramsFoci.color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(Ns+1,:) = [0.3010, 0.7450, 0.9330];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%light blue for d1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paramsFoci.radius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 = 2;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%set radius of spheres to 2</a:t>
            </a: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white"/>
              </a:solidFill>
              <a:latin typeface="Trebuchet MS" panose="020B060302020202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white"/>
              </a:solidFill>
              <a:latin typeface="Trebuchet MS" panose="020B060302020202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Note: This Pad file is a starting point and may not align with the mesh right away. </a:t>
            </a:r>
          </a:p>
        </p:txBody>
      </p:sp>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Place the optodes on the LD mesh</a:t>
            </a:r>
          </a:p>
        </p:txBody>
      </p:sp>
      <p:sp>
        <p:nvSpPr>
          <p:cNvPr id="15" name="Rounded Rectangle 14"/>
          <p:cNvSpPr/>
          <p:nvPr/>
        </p:nvSpPr>
        <p:spPr>
          <a:xfrm>
            <a:off x="9062408" y="30546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16" name="Straight Arrow Connector 15"/>
          <p:cNvCxnSpPr>
            <a:cxnSpLocks/>
          </p:cNvCxnSpPr>
          <p:nvPr/>
        </p:nvCxnSpPr>
        <p:spPr>
          <a:xfrm>
            <a:off x="10219825" y="72902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39713" y="107844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21" name="Straight Arrow Connector 20"/>
          <p:cNvCxnSpPr>
            <a:cxnSpLocks/>
          </p:cNvCxnSpPr>
          <p:nvPr/>
        </p:nvCxnSpPr>
        <p:spPr>
          <a:xfrm>
            <a:off x="10219825" y="151117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39713" y="185087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LD Mesh Generation</a:t>
            </a:r>
          </a:p>
        </p:txBody>
      </p:sp>
      <p:cxnSp>
        <p:nvCxnSpPr>
          <p:cNvPr id="23" name="Straight Arrow Connector 22"/>
          <p:cNvCxnSpPr>
            <a:cxnSpLocks/>
          </p:cNvCxnSpPr>
          <p:nvPr/>
        </p:nvCxnSpPr>
        <p:spPr>
          <a:xfrm>
            <a:off x="10219825" y="228360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713" y="2623294"/>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rebuchet MS" panose="020B0603020202020204"/>
                <a:ea typeface="+mn-ea"/>
                <a:cs typeface="+mn-cs"/>
              </a:rPr>
              <a:t>Optode</a:t>
            </a: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 Placement</a:t>
            </a:r>
          </a:p>
        </p:txBody>
      </p:sp>
      <p:sp>
        <p:nvSpPr>
          <p:cNvPr id="2" name="Slide Number Placeholder 1">
            <a:extLst>
              <a:ext uri="{FF2B5EF4-FFF2-40B4-BE49-F238E27FC236}">
                <a16:creationId xmlns:a16="http://schemas.microsoft.com/office/drawing/2014/main" id="{F2971056-A094-811C-02D9-48E7DDD336E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18" name="TextBox 17"/>
          <p:cNvSpPr txBox="1"/>
          <p:nvPr/>
        </p:nvSpPr>
        <p:spPr>
          <a:xfrm>
            <a:off x="59410" y="1208578"/>
            <a:ext cx="463588" cy="3231654"/>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80.</a:t>
            </a:r>
          </a:p>
          <a:p>
            <a:r>
              <a:rPr lang="en-US" sz="1200" b="1" dirty="0">
                <a:latin typeface="Courier New" panose="02070309020205020404" pitchFamily="49" charset="0"/>
                <a:cs typeface="Courier New" panose="02070309020205020404" pitchFamily="49" charset="0"/>
              </a:rPr>
              <a:t>81.</a:t>
            </a:r>
          </a:p>
          <a:p>
            <a:r>
              <a:rPr lang="en-US" sz="1200" b="1" dirty="0">
                <a:latin typeface="Courier New" panose="02070309020205020404" pitchFamily="49" charset="0"/>
                <a:cs typeface="Courier New" panose="02070309020205020404" pitchFamily="49" charset="0"/>
              </a:rPr>
              <a:t>82.</a:t>
            </a:r>
          </a:p>
          <a:p>
            <a:r>
              <a:rPr lang="en-US" sz="1200" b="1" dirty="0">
                <a:latin typeface="Courier New" panose="02070309020205020404" pitchFamily="49" charset="0"/>
                <a:cs typeface="Courier New" panose="02070309020205020404" pitchFamily="49" charset="0"/>
              </a:rPr>
              <a:t>83.</a:t>
            </a:r>
          </a:p>
          <a:p>
            <a:r>
              <a:rPr lang="en-US" sz="1200" b="1" dirty="0">
                <a:latin typeface="Courier New" panose="02070309020205020404" pitchFamily="49" charset="0"/>
                <a:cs typeface="Courier New" panose="02070309020205020404" pitchFamily="49" charset="0"/>
              </a:rPr>
              <a:t>84.</a:t>
            </a:r>
          </a:p>
          <a:p>
            <a:r>
              <a:rPr lang="en-US" sz="1200" b="1" dirty="0">
                <a:latin typeface="Courier New" panose="02070309020205020404" pitchFamily="49" charset="0"/>
                <a:cs typeface="Courier New" panose="02070309020205020404" pitchFamily="49" charset="0"/>
              </a:rPr>
              <a:t>85.</a:t>
            </a: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87.</a:t>
            </a:r>
          </a:p>
          <a:p>
            <a:r>
              <a:rPr lang="en-US" sz="1200" b="1" dirty="0">
                <a:latin typeface="Courier New" panose="02070309020205020404" pitchFamily="49" charset="0"/>
                <a:cs typeface="Courier New" panose="02070309020205020404" pitchFamily="49" charset="0"/>
              </a:rPr>
              <a:t>88.</a:t>
            </a:r>
          </a:p>
          <a:p>
            <a:r>
              <a:rPr lang="en-US" sz="1200" b="1" dirty="0">
                <a:latin typeface="Courier New" panose="02070309020205020404" pitchFamily="49" charset="0"/>
                <a:cs typeface="Courier New" panose="02070309020205020404" pitchFamily="49" charset="0"/>
              </a:rPr>
              <a:t>89.</a:t>
            </a:r>
          </a:p>
          <a:p>
            <a:r>
              <a:rPr lang="en-US" sz="1200" b="1" dirty="0">
                <a:latin typeface="Courier New" panose="02070309020205020404" pitchFamily="49" charset="0"/>
                <a:cs typeface="Courier New" panose="02070309020205020404" pitchFamily="49" charset="0"/>
              </a:rPr>
              <a:t>90.</a:t>
            </a: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93.</a:t>
            </a:r>
          </a:p>
          <a:p>
            <a:r>
              <a:rPr lang="en-US" sz="1200" b="1" dirty="0">
                <a:latin typeface="Courier New" panose="02070309020205020404" pitchFamily="49" charset="0"/>
                <a:cs typeface="Courier New" panose="02070309020205020404" pitchFamily="49" charset="0"/>
              </a:rPr>
              <a:t>94.</a:t>
            </a: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98.</a:t>
            </a:r>
          </a:p>
          <a:p>
            <a:r>
              <a:rPr lang="en-US" sz="1200" b="1" dirty="0">
                <a:latin typeface="Courier New" panose="02070309020205020404" pitchFamily="49" charset="0"/>
                <a:cs typeface="Courier New" panose="02070309020205020404" pitchFamily="49" charset="0"/>
              </a:rPr>
              <a:t>99.</a:t>
            </a:r>
          </a:p>
        </p:txBody>
      </p:sp>
      <p:pic>
        <p:nvPicPr>
          <p:cNvPr id="5" name="Picture 4">
            <a:extLst>
              <a:ext uri="{FF2B5EF4-FFF2-40B4-BE49-F238E27FC236}">
                <a16:creationId xmlns:a16="http://schemas.microsoft.com/office/drawing/2014/main" id="{2A0170FF-A89B-47A1-9941-71182AFCD33A}"/>
              </a:ext>
            </a:extLst>
          </p:cNvPr>
          <p:cNvPicPr>
            <a:picLocks noChangeAspect="1"/>
          </p:cNvPicPr>
          <p:nvPr/>
        </p:nvPicPr>
        <p:blipFill>
          <a:blip r:embed="rId2"/>
          <a:stretch>
            <a:fillRect/>
          </a:stretch>
        </p:blipFill>
        <p:spPr>
          <a:xfrm>
            <a:off x="8664220" y="3177664"/>
            <a:ext cx="3552825" cy="3695700"/>
          </a:xfrm>
          <a:prstGeom prst="rect">
            <a:avLst/>
          </a:prstGeom>
        </p:spPr>
      </p:pic>
      <p:cxnSp>
        <p:nvCxnSpPr>
          <p:cNvPr id="7" name="Straight Arrow Connector 6">
            <a:extLst>
              <a:ext uri="{FF2B5EF4-FFF2-40B4-BE49-F238E27FC236}">
                <a16:creationId xmlns:a16="http://schemas.microsoft.com/office/drawing/2014/main" id="{A68E3305-5CA4-AC12-9917-F66D067434E1}"/>
              </a:ext>
            </a:extLst>
          </p:cNvPr>
          <p:cNvCxnSpPr>
            <a:cxnSpLocks/>
          </p:cNvCxnSpPr>
          <p:nvPr/>
        </p:nvCxnSpPr>
        <p:spPr>
          <a:xfrm flipV="1">
            <a:off x="8238565" y="4440233"/>
            <a:ext cx="1242763" cy="2034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BDBF267-8B80-AF4A-5F40-34E35EC0F7B9}"/>
              </a:ext>
            </a:extLst>
          </p:cNvPr>
          <p:cNvPicPr>
            <a:picLocks noChangeAspect="1"/>
          </p:cNvPicPr>
          <p:nvPr/>
        </p:nvPicPr>
        <p:blipFill>
          <a:blip r:embed="rId3"/>
          <a:stretch>
            <a:fillRect/>
          </a:stretch>
        </p:blipFill>
        <p:spPr>
          <a:xfrm>
            <a:off x="4543118" y="4868194"/>
            <a:ext cx="3165854" cy="1990205"/>
          </a:xfrm>
          <a:prstGeom prst="rect">
            <a:avLst/>
          </a:prstGeom>
        </p:spPr>
      </p:pic>
      <p:sp>
        <p:nvSpPr>
          <p:cNvPr id="3" name="TextBox 2"/>
          <p:cNvSpPr txBox="1"/>
          <p:nvPr/>
        </p:nvSpPr>
        <p:spPr>
          <a:xfrm>
            <a:off x="400593" y="3406097"/>
            <a:ext cx="4740400" cy="461665"/>
          </a:xfrm>
          <a:prstGeom prst="rect">
            <a:avLst/>
          </a:prstGeom>
          <a:noFill/>
        </p:spPr>
        <p:txBody>
          <a:bodyPr wrap="none" rtlCol="0">
            <a:spAutoFit/>
          </a:bodyPr>
          <a:lstStyle/>
          <a:p>
            <a:pPr lvl="0">
              <a:defRPr/>
            </a:pPr>
            <a:r>
              <a:rPr lang="en-US" sz="1200" b="1" dirty="0">
                <a:solidFill>
                  <a:prstClr val="white"/>
                </a:solidFill>
                <a:latin typeface="Courier New" panose="02070309020205020404" pitchFamily="49" charset="0"/>
                <a:cs typeface="Courier New" panose="02070309020205020404" pitchFamily="49" charset="0"/>
              </a:rPr>
              <a:t>Draw_Foci_191203(</a:t>
            </a:r>
            <a:r>
              <a:rPr lang="en-US" sz="1200" b="1" dirty="0" err="1">
                <a:solidFill>
                  <a:prstClr val="white"/>
                </a:solidFill>
                <a:latin typeface="Courier New" panose="02070309020205020404" pitchFamily="49" charset="0"/>
                <a:cs typeface="Courier New" panose="02070309020205020404" pitchFamily="49" charset="0"/>
              </a:rPr>
              <a:t>tpos</a:t>
            </a:r>
            <a:r>
              <a:rPr lang="en-US" sz="1200" b="1" dirty="0">
                <a:solidFill>
                  <a:prstClr val="white"/>
                </a:solidFill>
                <a:latin typeface="Courier New" panose="02070309020205020404" pitchFamily="49" charset="0"/>
                <a:cs typeface="Courier New" panose="02070309020205020404" pitchFamily="49" charset="0"/>
              </a:rPr>
              <a:t>, </a:t>
            </a:r>
            <a:r>
              <a:rPr lang="en-US" sz="1200" b="1" dirty="0" err="1">
                <a:solidFill>
                  <a:prstClr val="white"/>
                </a:solidFill>
                <a:latin typeface="Courier New" panose="02070309020205020404" pitchFamily="49" charset="0"/>
                <a:cs typeface="Courier New" panose="02070309020205020404" pitchFamily="49" charset="0"/>
              </a:rPr>
              <a:t>paramsFoci</a:t>
            </a:r>
            <a:r>
              <a:rPr lang="en-US" sz="1200" b="1" dirty="0">
                <a:solidFill>
                  <a:prstClr val="white"/>
                </a:solidFill>
                <a:latin typeface="Courier New" panose="02070309020205020404" pitchFamily="49" charset="0"/>
                <a:cs typeface="Courier New" panose="02070309020205020404" pitchFamily="49" charset="0"/>
              </a:rPr>
              <a:t>);view([-40,30])</a:t>
            </a:r>
          </a:p>
          <a:p>
            <a:pPr lvl="0">
              <a:defRPr/>
            </a:pPr>
            <a:r>
              <a:rPr lang="en-US" sz="1200" b="1" dirty="0" err="1">
                <a:solidFill>
                  <a:prstClr val="white"/>
                </a:solidFill>
                <a:latin typeface="Courier New" panose="02070309020205020404" pitchFamily="49" charset="0"/>
                <a:cs typeface="Courier New" panose="02070309020205020404" pitchFamily="49" charset="0"/>
              </a:rPr>
              <a:t>PlotCap</a:t>
            </a:r>
            <a:r>
              <a:rPr lang="en-US" sz="1200" b="1" dirty="0">
                <a:solidFill>
                  <a:prstClr val="white"/>
                </a:solidFill>
                <a:latin typeface="Courier New" panose="02070309020205020404" pitchFamily="49" charset="0"/>
                <a:cs typeface="Courier New" panose="02070309020205020404" pitchFamily="49" charset="0"/>
              </a:rPr>
              <a:t>(info)</a:t>
            </a:r>
          </a:p>
        </p:txBody>
      </p:sp>
      <p:sp>
        <p:nvSpPr>
          <p:cNvPr id="6" name="TextBox 5"/>
          <p:cNvSpPr txBox="1"/>
          <p:nvPr/>
        </p:nvSpPr>
        <p:spPr>
          <a:xfrm>
            <a:off x="400593" y="3957817"/>
            <a:ext cx="5949064" cy="461665"/>
          </a:xfrm>
          <a:prstGeom prst="rect">
            <a:avLst/>
          </a:prstGeom>
          <a:noFill/>
        </p:spPr>
        <p:txBody>
          <a:bodyPr wrap="none" rtlCol="0">
            <a:spAutoFit/>
          </a:bodyPr>
          <a:lstStyle/>
          <a:p>
            <a:pPr lvl="0">
              <a:defRPr/>
            </a:pPr>
            <a:r>
              <a:rPr lang="en-US" sz="1200" b="1" dirty="0" err="1">
                <a:solidFill>
                  <a:prstClr val="white"/>
                </a:solidFill>
                <a:latin typeface="Courier New" panose="02070309020205020404" pitchFamily="49" charset="0"/>
                <a:cs typeface="Courier New" panose="02070309020205020404" pitchFamily="49" charset="0"/>
              </a:rPr>
              <a:t>PlotMeshSurface</a:t>
            </a:r>
            <a:r>
              <a:rPr lang="en-US" sz="1200" b="1" dirty="0">
                <a:solidFill>
                  <a:prstClr val="white"/>
                </a:solidFill>
                <a:latin typeface="Courier New" panose="02070309020205020404" pitchFamily="49" charset="0"/>
                <a:cs typeface="Courier New" panose="02070309020205020404" pitchFamily="49" charset="0"/>
              </a:rPr>
              <a:t>(</a:t>
            </a:r>
            <a:r>
              <a:rPr lang="en-US" sz="1200" b="1" dirty="0" err="1">
                <a:solidFill>
                  <a:prstClr val="white"/>
                </a:solidFill>
                <a:latin typeface="Courier New" panose="02070309020205020404" pitchFamily="49" charset="0"/>
                <a:cs typeface="Courier New" panose="02070309020205020404" pitchFamily="49" charset="0"/>
              </a:rPr>
              <a:t>meshLD,pM</a:t>
            </a:r>
            <a:r>
              <a:rPr lang="en-US" sz="1200" b="1" dirty="0">
                <a:solidFill>
                  <a:prstClr val="white"/>
                </a:solidFill>
                <a:latin typeface="Courier New" panose="02070309020205020404" pitchFamily="49" charset="0"/>
                <a:cs typeface="Courier New" panose="02070309020205020404" pitchFamily="49" charset="0"/>
              </a:rPr>
              <a:t>);Draw_Foci_191203(</a:t>
            </a:r>
            <a:r>
              <a:rPr lang="en-US" sz="1200" b="1" dirty="0" err="1">
                <a:solidFill>
                  <a:prstClr val="white"/>
                </a:solidFill>
                <a:latin typeface="Courier New" panose="02070309020205020404" pitchFamily="49" charset="0"/>
                <a:cs typeface="Courier New" panose="02070309020205020404" pitchFamily="49" charset="0"/>
              </a:rPr>
              <a:t>tpos</a:t>
            </a:r>
            <a:r>
              <a:rPr lang="en-US" sz="1200" b="1" dirty="0">
                <a:solidFill>
                  <a:prstClr val="white"/>
                </a:solidFill>
                <a:latin typeface="Courier New" panose="02070309020205020404" pitchFamily="49" charset="0"/>
                <a:cs typeface="Courier New" panose="02070309020205020404" pitchFamily="49" charset="0"/>
              </a:rPr>
              <a:t>, </a:t>
            </a:r>
            <a:r>
              <a:rPr lang="en-US" sz="1200" b="1" dirty="0" err="1">
                <a:solidFill>
                  <a:prstClr val="white"/>
                </a:solidFill>
                <a:latin typeface="Courier New" panose="02070309020205020404" pitchFamily="49" charset="0"/>
                <a:cs typeface="Courier New" panose="02070309020205020404" pitchFamily="49" charset="0"/>
              </a:rPr>
              <a:t>paramsFoci</a:t>
            </a:r>
            <a:r>
              <a:rPr lang="en-US" sz="1200" b="1" dirty="0">
                <a:solidFill>
                  <a:prstClr val="white"/>
                </a:solidFill>
                <a:latin typeface="Courier New" panose="02070309020205020404" pitchFamily="49" charset="0"/>
                <a:cs typeface="Courier New" panose="02070309020205020404" pitchFamily="49" charset="0"/>
              </a:rPr>
              <a:t>);</a:t>
            </a:r>
          </a:p>
          <a:p>
            <a:pPr lvl="0">
              <a:defRPr/>
            </a:pPr>
            <a:r>
              <a:rPr lang="en-US" sz="1200" b="1" dirty="0">
                <a:solidFill>
                  <a:prstClr val="white"/>
                </a:solidFill>
                <a:latin typeface="Courier New" panose="02070309020205020404" pitchFamily="49" charset="0"/>
                <a:cs typeface="Courier New" panose="02070309020205020404" pitchFamily="49" charset="0"/>
              </a:rPr>
              <a:t>view([0,90])</a:t>
            </a:r>
          </a:p>
        </p:txBody>
      </p:sp>
      <p:pic>
        <p:nvPicPr>
          <p:cNvPr id="8" name="Picture 7"/>
          <p:cNvPicPr>
            <a:picLocks noChangeAspect="1"/>
          </p:cNvPicPr>
          <p:nvPr/>
        </p:nvPicPr>
        <p:blipFill>
          <a:blip r:embed="rId4"/>
          <a:stretch>
            <a:fillRect/>
          </a:stretch>
        </p:blipFill>
        <p:spPr>
          <a:xfrm>
            <a:off x="0" y="4851285"/>
            <a:ext cx="4132729" cy="2007114"/>
          </a:xfrm>
          <a:prstGeom prst="rect">
            <a:avLst/>
          </a:prstGeom>
        </p:spPr>
      </p:pic>
    </p:spTree>
    <p:extLst>
      <p:ext uri="{BB962C8B-B14F-4D97-AF65-F5344CB8AC3E}">
        <p14:creationId xmlns:p14="http://schemas.microsoft.com/office/powerpoint/2010/main" val="348571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Place the optodes on the LD mesh</a:t>
            </a:r>
          </a:p>
        </p:txBody>
      </p:sp>
      <p:sp>
        <p:nvSpPr>
          <p:cNvPr id="4" name="Rectangle 3"/>
          <p:cNvSpPr/>
          <p:nvPr/>
        </p:nvSpPr>
        <p:spPr>
          <a:xfrm>
            <a:off x="148279" y="1150202"/>
            <a:ext cx="8748069" cy="307777"/>
          </a:xfrm>
          <a:prstGeom prst="rect">
            <a:avLst/>
          </a:prstGeom>
        </p:spPr>
        <p:txBody>
          <a:bodyPr wrap="square">
            <a:spAutoFit/>
          </a:bodyPr>
          <a:lstStyle/>
          <a:p>
            <a:r>
              <a:rPr lang="en-US" sz="1400" dirty="0">
                <a:latin typeface="+mj-lt"/>
                <a:cs typeface="Arial" panose="020B0604020202020204" pitchFamily="34" charset="0"/>
              </a:rPr>
              <a:t>Adjust array position via the Hummingbird App by altering parameters and re-visualizing mesh and array:</a:t>
            </a:r>
            <a:endParaRPr lang="en-US" sz="1400" dirty="0">
              <a:solidFill>
                <a:srgbClr val="00B0F0"/>
              </a:solidFill>
              <a:latin typeface="+mj-lt"/>
              <a:cs typeface="Arial" panose="020B0604020202020204" pitchFamily="34" charset="0"/>
            </a:endParaRPr>
          </a:p>
        </p:txBody>
      </p:sp>
      <p:sp>
        <p:nvSpPr>
          <p:cNvPr id="15" name="Rounded Rectangle 14"/>
          <p:cNvSpPr/>
          <p:nvPr/>
        </p:nvSpPr>
        <p:spPr>
          <a:xfrm>
            <a:off x="9062408" y="305471"/>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a:cxnSpLocks/>
          </p:cNvCxnSpPr>
          <p:nvPr/>
        </p:nvCxnSpPr>
        <p:spPr>
          <a:xfrm>
            <a:off x="10219825" y="72903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39713" y="1078455"/>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1" name="Straight Arrow Connector 20"/>
          <p:cNvCxnSpPr>
            <a:cxnSpLocks/>
          </p:cNvCxnSpPr>
          <p:nvPr/>
        </p:nvCxnSpPr>
        <p:spPr>
          <a:xfrm>
            <a:off x="10219825" y="1511185"/>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39713" y="1850879"/>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LD Mesh Generation</a:t>
            </a:r>
          </a:p>
        </p:txBody>
      </p:sp>
      <p:cxnSp>
        <p:nvCxnSpPr>
          <p:cNvPr id="23" name="Straight Arrow Connector 22"/>
          <p:cNvCxnSpPr>
            <a:cxnSpLocks/>
          </p:cNvCxnSpPr>
          <p:nvPr/>
        </p:nvCxnSpPr>
        <p:spPr>
          <a:xfrm>
            <a:off x="10219825" y="2283609"/>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713" y="2623303"/>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7" name="TextBox 6"/>
          <p:cNvSpPr txBox="1"/>
          <p:nvPr/>
        </p:nvSpPr>
        <p:spPr>
          <a:xfrm>
            <a:off x="255374" y="1582339"/>
            <a:ext cx="5945398" cy="4524315"/>
          </a:xfrm>
          <a:prstGeom prst="rect">
            <a:avLst/>
          </a:prstGeom>
          <a:noFill/>
        </p:spPr>
        <p:txBody>
          <a:bodyPr wrap="square" rtlCol="0">
            <a:spAutoFit/>
          </a:bodyPr>
          <a:lstStyle/>
          <a:p>
            <a:r>
              <a:rPr lang="en-US" sz="1600" dirty="0">
                <a:latin typeface="+mj-lt"/>
                <a:cs typeface="Arial" panose="020B0604020202020204" pitchFamily="34" charset="0"/>
              </a:rPr>
              <a:t>First, reset the grid position</a:t>
            </a:r>
          </a:p>
          <a:p>
            <a:pPr marL="742950" lvl="1" indent="-285750">
              <a:buFont typeface="Arial" panose="020B0604020202020204" pitchFamily="34" charset="0"/>
              <a:buChar char="•"/>
            </a:pPr>
            <a:r>
              <a:rPr lang="en-US" sz="1600" dirty="0">
                <a:latin typeface="+mj-lt"/>
                <a:cs typeface="Arial" panose="020B0604020202020204" pitchFamily="34" charset="0"/>
              </a:rPr>
              <a:t>Select: “to Behind the Head” from the drop down</a:t>
            </a:r>
          </a:p>
          <a:p>
            <a:pPr marL="742950" lvl="1" indent="-285750">
              <a:buFont typeface="Arial" panose="020B0604020202020204" pitchFamily="34" charset="0"/>
              <a:buChar char="•"/>
            </a:pPr>
            <a:r>
              <a:rPr lang="en-US" sz="1600" dirty="0">
                <a:latin typeface="+mj-lt"/>
                <a:cs typeface="Arial" panose="020B0604020202020204" pitchFamily="34" charset="0"/>
              </a:rPr>
              <a:t>The view will then update</a:t>
            </a:r>
          </a:p>
          <a:p>
            <a:pPr lvl="1"/>
            <a:endParaRPr lang="en-US" sz="1600" dirty="0">
              <a:latin typeface="+mj-lt"/>
              <a:cs typeface="Arial" panose="020B0604020202020204" pitchFamily="34" charset="0"/>
            </a:endParaRPr>
          </a:p>
          <a:p>
            <a:r>
              <a:rPr lang="en-US" sz="1600" dirty="0">
                <a:latin typeface="+mj-lt"/>
                <a:cs typeface="Arial" panose="020B0604020202020204" pitchFamily="34" charset="0"/>
              </a:rPr>
              <a:t>Then, choose a view that will best show the location of the array relative to the mesh</a:t>
            </a:r>
          </a:p>
          <a:p>
            <a:pPr marL="742950" lvl="1" indent="-285750">
              <a:buFont typeface="Arial" panose="020B0604020202020204" pitchFamily="34" charset="0"/>
              <a:buChar char="•"/>
            </a:pPr>
            <a:r>
              <a:rPr lang="en-US" sz="1600" dirty="0">
                <a:latin typeface="+mj-lt"/>
                <a:cs typeface="Arial" panose="020B0604020202020204" pitchFamily="34" charset="0"/>
              </a:rPr>
              <a:t>XY view is great for this</a:t>
            </a:r>
          </a:p>
          <a:p>
            <a:pPr lvl="1"/>
            <a:endParaRPr lang="en-US" sz="1600" dirty="0">
              <a:latin typeface="+mj-lt"/>
              <a:cs typeface="Arial" panose="020B0604020202020204" pitchFamily="34" charset="0"/>
            </a:endParaRPr>
          </a:p>
          <a:p>
            <a:r>
              <a:rPr lang="en-US" sz="1600" dirty="0">
                <a:latin typeface="+mj-lt"/>
                <a:cs typeface="Arial" panose="020B0604020202020204" pitchFamily="34" charset="0"/>
              </a:rPr>
              <a:t>Input new values for parameters and Update Figure</a:t>
            </a:r>
          </a:p>
          <a:p>
            <a:pPr marL="742950" lvl="1" indent="-285750">
              <a:buFont typeface="Arial" panose="020B0604020202020204" pitchFamily="34" charset="0"/>
              <a:buChar char="•"/>
            </a:pPr>
            <a:r>
              <a:rPr lang="en-US" sz="1600" dirty="0">
                <a:latin typeface="+mj-lt"/>
                <a:cs typeface="Arial" panose="020B0604020202020204" pitchFamily="34" charset="0"/>
              </a:rPr>
              <a:t>dx, </a:t>
            </a:r>
            <a:r>
              <a:rPr lang="en-US" sz="1600" dirty="0" err="1">
                <a:latin typeface="+mj-lt"/>
                <a:cs typeface="Arial" panose="020B0604020202020204" pitchFamily="34" charset="0"/>
              </a:rPr>
              <a:t>dy</a:t>
            </a:r>
            <a:r>
              <a:rPr lang="en-US" sz="1600" dirty="0">
                <a:latin typeface="+mj-lt"/>
                <a:cs typeface="Arial" panose="020B0604020202020204" pitchFamily="34" charset="0"/>
              </a:rPr>
              <a:t>, </a:t>
            </a:r>
            <a:r>
              <a:rPr lang="en-US" sz="1600" dirty="0" err="1">
                <a:latin typeface="+mj-lt"/>
                <a:cs typeface="Arial" panose="020B0604020202020204" pitchFamily="34" charset="0"/>
              </a:rPr>
              <a:t>dz</a:t>
            </a:r>
            <a:r>
              <a:rPr lang="en-US" sz="1600" dirty="0">
                <a:latin typeface="+mj-lt"/>
                <a:cs typeface="Arial" panose="020B0604020202020204" pitchFamily="34" charset="0"/>
              </a:rPr>
              <a:t>: translate the array</a:t>
            </a:r>
          </a:p>
          <a:p>
            <a:pPr marL="742950" lvl="1" indent="-285750">
              <a:buFont typeface="Arial" panose="020B0604020202020204" pitchFamily="34" charset="0"/>
              <a:buChar char="•"/>
            </a:pPr>
            <a:r>
              <a:rPr lang="en-US" sz="1600" dirty="0" err="1">
                <a:latin typeface="+mj-lt"/>
                <a:cs typeface="Arial" panose="020B0604020202020204" pitchFamily="34" charset="0"/>
              </a:rPr>
              <a:t>dxTh</a:t>
            </a:r>
            <a:r>
              <a:rPr lang="en-US" sz="1600" dirty="0">
                <a:latin typeface="+mj-lt"/>
                <a:cs typeface="Arial" panose="020B0604020202020204" pitchFamily="34" charset="0"/>
              </a:rPr>
              <a:t>, </a:t>
            </a:r>
            <a:r>
              <a:rPr lang="en-US" sz="1600" dirty="0" err="1">
                <a:latin typeface="+mj-lt"/>
                <a:cs typeface="Arial" panose="020B0604020202020204" pitchFamily="34" charset="0"/>
              </a:rPr>
              <a:t>dyTh</a:t>
            </a:r>
            <a:r>
              <a:rPr lang="en-US" sz="1600" dirty="0">
                <a:latin typeface="+mj-lt"/>
                <a:cs typeface="Arial" panose="020B0604020202020204" pitchFamily="34" charset="0"/>
              </a:rPr>
              <a:t>, </a:t>
            </a:r>
            <a:r>
              <a:rPr lang="en-US" sz="1600" dirty="0" err="1">
                <a:latin typeface="+mj-lt"/>
                <a:cs typeface="Arial" panose="020B0604020202020204" pitchFamily="34" charset="0"/>
              </a:rPr>
              <a:t>dzTh</a:t>
            </a:r>
            <a:r>
              <a:rPr lang="en-US" sz="1600" dirty="0">
                <a:latin typeface="+mj-lt"/>
                <a:cs typeface="Arial" panose="020B0604020202020204" pitchFamily="34" charset="0"/>
              </a:rPr>
              <a:t>: rotate the array </a:t>
            </a:r>
          </a:p>
          <a:p>
            <a:pPr marL="742950" lvl="1" indent="-285750">
              <a:buFont typeface="Arial" panose="020B0604020202020204" pitchFamily="34" charset="0"/>
              <a:buChar char="•"/>
            </a:pPr>
            <a:r>
              <a:rPr lang="en-US" sz="1600" dirty="0">
                <a:latin typeface="+mj-lt"/>
                <a:cs typeface="Arial" panose="020B0604020202020204" pitchFamily="34" charset="0"/>
              </a:rPr>
              <a:t>Scale: size the array</a:t>
            </a:r>
          </a:p>
          <a:p>
            <a:pPr marL="742950" lvl="1" indent="-285750">
              <a:buFont typeface="Arial" panose="020B0604020202020204" pitchFamily="34" charset="0"/>
              <a:buChar char="•"/>
            </a:pPr>
            <a:r>
              <a:rPr lang="en-US" sz="1600" dirty="0" err="1">
                <a:latin typeface="+mj-lt"/>
                <a:cs typeface="Arial" panose="020B0604020202020204" pitchFamily="34" charset="0"/>
              </a:rPr>
              <a:t>flipX</a:t>
            </a:r>
            <a:r>
              <a:rPr lang="en-US" sz="1600" dirty="0">
                <a:latin typeface="+mj-lt"/>
                <a:cs typeface="Arial" panose="020B0604020202020204" pitchFamily="34" charset="0"/>
              </a:rPr>
              <a:t>, </a:t>
            </a:r>
            <a:r>
              <a:rPr lang="en-US" sz="1600" dirty="0" err="1">
                <a:latin typeface="+mj-lt"/>
                <a:cs typeface="Arial" panose="020B0604020202020204" pitchFamily="34" charset="0"/>
              </a:rPr>
              <a:t>flipY</a:t>
            </a:r>
            <a:r>
              <a:rPr lang="en-US" sz="1600" dirty="0">
                <a:latin typeface="+mj-lt"/>
                <a:cs typeface="Arial" panose="020B0604020202020204" pitchFamily="34" charset="0"/>
              </a:rPr>
              <a:t>, </a:t>
            </a:r>
            <a:r>
              <a:rPr lang="en-US" sz="1600" dirty="0" err="1">
                <a:latin typeface="+mj-lt"/>
                <a:cs typeface="Arial" panose="020B0604020202020204" pitchFamily="34" charset="0"/>
              </a:rPr>
              <a:t>flipZ</a:t>
            </a:r>
            <a:r>
              <a:rPr lang="en-US" sz="1600" dirty="0">
                <a:latin typeface="+mj-lt"/>
                <a:cs typeface="Arial" panose="020B0604020202020204" pitchFamily="34" charset="0"/>
              </a:rPr>
              <a:t>: flip the array</a:t>
            </a:r>
          </a:p>
          <a:p>
            <a:pPr lvl="1"/>
            <a:endParaRPr lang="en-US" sz="1600" dirty="0">
              <a:latin typeface="+mj-lt"/>
              <a:cs typeface="Arial" panose="020B0604020202020204" pitchFamily="34" charset="0"/>
            </a:endParaRPr>
          </a:p>
          <a:p>
            <a:r>
              <a:rPr lang="en-US" sz="1600" dirty="0">
                <a:latin typeface="+mj-lt"/>
                <a:cs typeface="Arial" panose="020B0604020202020204" pitchFamily="34" charset="0"/>
              </a:rPr>
              <a:t>Repeat until array is ~5mm off the head for the whole pad but is lined up with the mesh. After following the upcoming tutorial, the mesh and grid should look like the image on the right.</a:t>
            </a:r>
          </a:p>
        </p:txBody>
      </p:sp>
      <p:sp>
        <p:nvSpPr>
          <p:cNvPr id="19" name="Rectangle 18">
            <a:extLst>
              <a:ext uri="{FF2B5EF4-FFF2-40B4-BE49-F238E27FC236}">
                <a16:creationId xmlns:a16="http://schemas.microsoft.com/office/drawing/2014/main" id="{F2764B67-F5E1-8661-E4F3-93A4D0BBFC8E}"/>
              </a:ext>
            </a:extLst>
          </p:cNvPr>
          <p:cNvSpPr/>
          <p:nvPr/>
        </p:nvSpPr>
        <p:spPr>
          <a:xfrm>
            <a:off x="255374" y="6073534"/>
            <a:ext cx="5866377" cy="584775"/>
          </a:xfrm>
          <a:prstGeom prst="rect">
            <a:avLst/>
          </a:prstGeom>
        </p:spPr>
        <p:txBody>
          <a:bodyPr wrap="square">
            <a:spAutoFit/>
          </a:bodyPr>
          <a:lstStyle/>
          <a:p>
            <a:r>
              <a:rPr lang="en-US" sz="1600" dirty="0">
                <a:solidFill>
                  <a:srgbClr val="00B0F0"/>
                </a:solidFill>
                <a:latin typeface="Arial" panose="020B0604020202020204" pitchFamily="34" charset="0"/>
                <a:cs typeface="Arial" panose="020B0604020202020204" pitchFamily="34" charset="0"/>
              </a:rPr>
              <a:t>Note: The following 15 slides are an in-depth tutorial on how to use the Hummingbird app</a:t>
            </a:r>
          </a:p>
        </p:txBody>
      </p:sp>
      <p:pic>
        <p:nvPicPr>
          <p:cNvPr id="25" name="Picture 24">
            <a:extLst>
              <a:ext uri="{FF2B5EF4-FFF2-40B4-BE49-F238E27FC236}">
                <a16:creationId xmlns:a16="http://schemas.microsoft.com/office/drawing/2014/main" id="{64523296-9DEE-A652-845D-43A90C8B8CCC}"/>
              </a:ext>
            </a:extLst>
          </p:cNvPr>
          <p:cNvPicPr>
            <a:picLocks noChangeAspect="1"/>
          </p:cNvPicPr>
          <p:nvPr/>
        </p:nvPicPr>
        <p:blipFill>
          <a:blip r:embed="rId2"/>
          <a:stretch>
            <a:fillRect/>
          </a:stretch>
        </p:blipFill>
        <p:spPr>
          <a:xfrm>
            <a:off x="6904653" y="3087917"/>
            <a:ext cx="5287347" cy="3786207"/>
          </a:xfrm>
          <a:prstGeom prst="rect">
            <a:avLst/>
          </a:prstGeom>
        </p:spPr>
      </p:pic>
      <p:cxnSp>
        <p:nvCxnSpPr>
          <p:cNvPr id="26" name="Straight Arrow Connector 25">
            <a:extLst>
              <a:ext uri="{FF2B5EF4-FFF2-40B4-BE49-F238E27FC236}">
                <a16:creationId xmlns:a16="http://schemas.microsoft.com/office/drawing/2014/main" id="{E3E1BB7F-B523-18EA-9E2A-0CED6EA9C1D2}"/>
              </a:ext>
            </a:extLst>
          </p:cNvPr>
          <p:cNvCxnSpPr>
            <a:cxnSpLocks/>
          </p:cNvCxnSpPr>
          <p:nvPr/>
        </p:nvCxnSpPr>
        <p:spPr>
          <a:xfrm>
            <a:off x="5248159" y="5648183"/>
            <a:ext cx="15538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5BB3799E-0AAB-FF60-13C2-880FE3C234DC}"/>
              </a:ext>
            </a:extLst>
          </p:cNvPr>
          <p:cNvSpPr>
            <a:spLocks noGrp="1"/>
          </p:cNvSpPr>
          <p:nvPr>
            <p:ph type="sldNum" sz="quarter" idx="12"/>
          </p:nvPr>
        </p:nvSpPr>
        <p:spPr/>
        <p:txBody>
          <a:bodyPr/>
          <a:lstStyle/>
          <a:p>
            <a:fld id="{A6EA515B-EB3D-473C-ADE9-FD8348C61D57}" type="slidenum">
              <a:rPr lang="en-US" smtClean="0"/>
              <a:t>15</a:t>
            </a:fld>
            <a:endParaRPr lang="en-US"/>
          </a:p>
        </p:txBody>
      </p:sp>
    </p:spTree>
    <p:extLst>
      <p:ext uri="{BB962C8B-B14F-4D97-AF65-F5344CB8AC3E}">
        <p14:creationId xmlns:p14="http://schemas.microsoft.com/office/powerpoint/2010/main" val="1153749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4255" y="1235866"/>
            <a:ext cx="5030446" cy="5140584"/>
          </a:xfrm>
        </p:spPr>
        <p:txBody>
          <a:bodyPr>
            <a:normAutofit fontScale="92500" lnSpcReduction="10000"/>
          </a:bodyPr>
          <a:lstStyle/>
          <a:p>
            <a:pPr marL="0" indent="0">
              <a:buNone/>
            </a:pPr>
            <a:r>
              <a:rPr lang="en-US" b="1" dirty="0">
                <a:latin typeface="+mj-lt"/>
                <a:cs typeface="Arial" panose="020B0604020202020204" pitchFamily="34" charset="0"/>
              </a:rPr>
              <a:t>Run the following code to create the </a:t>
            </a:r>
            <a:r>
              <a:rPr lang="en-US" b="1" dirty="0" err="1">
                <a:latin typeface="+mj-lt"/>
                <a:cs typeface="Arial" panose="020B0604020202020204" pitchFamily="34" charset="0"/>
              </a:rPr>
              <a:t>DataStorage</a:t>
            </a:r>
            <a:r>
              <a:rPr lang="en-US" b="1" dirty="0">
                <a:latin typeface="+mj-lt"/>
                <a:cs typeface="Arial" panose="020B0604020202020204" pitchFamily="34" charset="0"/>
              </a:rPr>
              <a:t> class and open the Hummingbird app</a:t>
            </a:r>
          </a:p>
          <a:p>
            <a:pPr marL="0" indent="0">
              <a:buNone/>
            </a:pPr>
            <a:r>
              <a:rPr lang="en-US" b="1" dirty="0">
                <a:latin typeface="Courier New" panose="02070309020205020404" pitchFamily="49" charset="0"/>
                <a:cs typeface="Courier New" panose="02070309020205020404" pitchFamily="49" charset="0"/>
              </a:rPr>
              <a:t>ds = </a:t>
            </a:r>
            <a:r>
              <a:rPr lang="en-US" b="1" dirty="0" err="1">
                <a:latin typeface="Courier New" panose="02070309020205020404" pitchFamily="49" charset="0"/>
                <a:cs typeface="Courier New" panose="02070309020205020404" pitchFamily="49" charset="0"/>
              </a:rPr>
              <a:t>DataStorage</a:t>
            </a:r>
            <a:r>
              <a:rPr lang="en-US" b="1" dirty="0">
                <a:latin typeface="Courier New" panose="02070309020205020404" pitchFamily="49" charset="0"/>
                <a:cs typeface="Courier New" panose="02070309020205020404" pitchFamily="49" charset="0"/>
              </a:rPr>
              <a:t>();</a:t>
            </a:r>
          </a:p>
          <a:p>
            <a:pPr marL="0" indent="0">
              <a:buNone/>
            </a:pPr>
            <a:endParaRPr lang="en-US" b="1" dirty="0">
              <a:latin typeface="Courier New" panose="02070309020205020404" pitchFamily="49" charset="0"/>
              <a:cs typeface="Courier New" panose="02070309020205020404" pitchFamily="49" charset="0"/>
            </a:endParaRPr>
          </a:p>
          <a:p>
            <a:pPr marL="0" indent="0">
              <a:buNone/>
            </a:pPr>
            <a:r>
              <a:rPr lang="en-US" b="1" dirty="0">
                <a:latin typeface="Courier New" panose="02070309020205020404" pitchFamily="49" charset="0"/>
                <a:cs typeface="Courier New" panose="02070309020205020404" pitchFamily="49" charset="0"/>
              </a:rPr>
              <a:t>% input structure</a:t>
            </a:r>
          </a:p>
          <a:p>
            <a:pPr marL="0" indent="0">
              <a:buNone/>
            </a:pPr>
            <a:r>
              <a:rPr lang="en-US" b="1" dirty="0" err="1">
                <a:latin typeface="Courier New" panose="02070309020205020404" pitchFamily="49" charset="0"/>
                <a:cs typeface="Courier New" panose="02070309020205020404" pitchFamily="49" charset="0"/>
              </a:rPr>
              <a:t>ds.dI.tpos</a:t>
            </a:r>
            <a:r>
              <a:rPr lang="en-US" b="1" dirty="0">
                <a:latin typeface="Courier New" panose="02070309020205020404" pitchFamily="49" charset="0"/>
                <a:cs typeface="Courier New" panose="02070309020205020404" pitchFamily="49" charset="0"/>
              </a:rPr>
              <a:t> = </a:t>
            </a:r>
            <a:r>
              <a:rPr lang="en-US" b="1" dirty="0" err="1">
                <a:latin typeface="Courier New" panose="02070309020205020404" pitchFamily="49" charset="0"/>
                <a:cs typeface="Courier New" panose="02070309020205020404" pitchFamily="49" charset="0"/>
              </a:rPr>
              <a:t>tpos</a:t>
            </a:r>
            <a:r>
              <a:rPr lang="en-US" b="1" dirty="0">
                <a:latin typeface="Courier New" panose="02070309020205020404" pitchFamily="49" charset="0"/>
                <a:cs typeface="Courier New" panose="02070309020205020404" pitchFamily="49" charset="0"/>
              </a:rPr>
              <a:t>;       </a:t>
            </a:r>
          </a:p>
          <a:p>
            <a:pPr marL="0" indent="0">
              <a:buNone/>
            </a:pPr>
            <a:r>
              <a:rPr lang="en-US" b="1" dirty="0" err="1">
                <a:latin typeface="Courier New" panose="02070309020205020404" pitchFamily="49" charset="0"/>
                <a:cs typeface="Courier New" panose="02070309020205020404" pitchFamily="49" charset="0"/>
              </a:rPr>
              <a:t>ds.dI.mesh</a:t>
            </a:r>
            <a:r>
              <a:rPr lang="en-US" b="1" dirty="0">
                <a:latin typeface="Courier New" panose="02070309020205020404" pitchFamily="49" charset="0"/>
                <a:cs typeface="Courier New" panose="02070309020205020404" pitchFamily="49" charset="0"/>
              </a:rPr>
              <a:t> = </a:t>
            </a:r>
            <a:r>
              <a:rPr lang="en-US" b="1" dirty="0" err="1">
                <a:latin typeface="Courier New" panose="02070309020205020404" pitchFamily="49" charset="0"/>
                <a:cs typeface="Courier New" panose="02070309020205020404" pitchFamily="49" charset="0"/>
              </a:rPr>
              <a:t>meshLD</a:t>
            </a:r>
            <a:r>
              <a:rPr lang="en-US" b="1" dirty="0">
                <a:latin typeface="Courier New" panose="02070309020205020404" pitchFamily="49" charset="0"/>
                <a:cs typeface="Courier New" panose="02070309020205020404" pitchFamily="49" charset="0"/>
              </a:rPr>
              <a:t>;</a:t>
            </a:r>
          </a:p>
          <a:p>
            <a:pPr marL="0" indent="0">
              <a:buNone/>
            </a:pPr>
            <a:r>
              <a:rPr lang="en-US" b="1" dirty="0" err="1">
                <a:latin typeface="Courier New" panose="02070309020205020404" pitchFamily="49" charset="0"/>
                <a:cs typeface="Courier New" panose="02070309020205020404" pitchFamily="49" charset="0"/>
              </a:rPr>
              <a:t>ds.dI.pM</a:t>
            </a:r>
            <a:r>
              <a:rPr lang="en-US" b="1" dirty="0">
                <a:latin typeface="Courier New" panose="02070309020205020404" pitchFamily="49" charset="0"/>
                <a:cs typeface="Courier New" panose="02070309020205020404" pitchFamily="49" charset="0"/>
              </a:rPr>
              <a:t> = </a:t>
            </a:r>
            <a:r>
              <a:rPr lang="en-US" b="1" dirty="0" err="1">
                <a:latin typeface="Courier New" panose="02070309020205020404" pitchFamily="49" charset="0"/>
                <a:cs typeface="Courier New" panose="02070309020205020404" pitchFamily="49" charset="0"/>
              </a:rPr>
              <a:t>pM</a:t>
            </a:r>
            <a:r>
              <a:rPr lang="en-US" b="1" dirty="0">
                <a:latin typeface="Courier New" panose="02070309020205020404" pitchFamily="49" charset="0"/>
                <a:cs typeface="Courier New" panose="02070309020205020404" pitchFamily="49" charset="0"/>
              </a:rPr>
              <a:t>;</a:t>
            </a:r>
          </a:p>
          <a:p>
            <a:pPr marL="0" indent="0">
              <a:buNone/>
            </a:pPr>
            <a:r>
              <a:rPr lang="en-US" b="1" dirty="0" err="1">
                <a:latin typeface="Courier New" panose="02070309020205020404" pitchFamily="49" charset="0"/>
                <a:cs typeface="Courier New" panose="02070309020205020404" pitchFamily="49" charset="0"/>
              </a:rPr>
              <a:t>ds.dI.paramsFoci</a:t>
            </a:r>
            <a:r>
              <a:rPr lang="en-US" b="1" dirty="0">
                <a:latin typeface="Courier New" panose="02070309020205020404" pitchFamily="49" charset="0"/>
                <a:cs typeface="Courier New" panose="02070309020205020404" pitchFamily="49" charset="0"/>
              </a:rPr>
              <a:t> = </a:t>
            </a:r>
            <a:r>
              <a:rPr lang="en-US" b="1" dirty="0" err="1">
                <a:latin typeface="Courier New" panose="02070309020205020404" pitchFamily="49" charset="0"/>
                <a:cs typeface="Courier New" panose="02070309020205020404" pitchFamily="49" charset="0"/>
              </a:rPr>
              <a:t>paramsFoci</a:t>
            </a:r>
            <a:r>
              <a:rPr lang="en-US" b="1" dirty="0">
                <a:latin typeface="Courier New" panose="02070309020205020404" pitchFamily="49" charset="0"/>
                <a:cs typeface="Courier New" panose="02070309020205020404" pitchFamily="49" charset="0"/>
              </a:rPr>
              <a:t>;</a:t>
            </a:r>
          </a:p>
          <a:p>
            <a:pPr marL="0" indent="0">
              <a:buNone/>
            </a:pPr>
            <a:r>
              <a:rPr lang="en-US" b="1" dirty="0" err="1">
                <a:latin typeface="Courier New" panose="02070309020205020404" pitchFamily="49" charset="0"/>
                <a:cs typeface="Courier New" panose="02070309020205020404" pitchFamily="49" charset="0"/>
              </a:rPr>
              <a:t>ds.dI.Ns</a:t>
            </a:r>
            <a:r>
              <a:rPr lang="en-US" b="1" dirty="0">
                <a:latin typeface="Courier New" panose="02070309020205020404" pitchFamily="49" charset="0"/>
                <a:cs typeface="Courier New" panose="02070309020205020404" pitchFamily="49" charset="0"/>
              </a:rPr>
              <a:t> = Ns;</a:t>
            </a:r>
          </a:p>
          <a:p>
            <a:pPr marL="0" indent="0">
              <a:buNone/>
            </a:pPr>
            <a:r>
              <a:rPr lang="en-US" b="1" dirty="0" err="1">
                <a:latin typeface="Courier New" panose="02070309020205020404" pitchFamily="49" charset="0"/>
                <a:cs typeface="Courier New" panose="02070309020205020404" pitchFamily="49" charset="0"/>
              </a:rPr>
              <a:t>ds.dI.rad</a:t>
            </a:r>
            <a:r>
              <a:rPr lang="en-US" b="1" dirty="0">
                <a:latin typeface="Courier New" panose="02070309020205020404" pitchFamily="49" charset="0"/>
                <a:cs typeface="Courier New" panose="02070309020205020404" pitchFamily="49" charset="0"/>
              </a:rPr>
              <a:t> = rad;</a:t>
            </a:r>
          </a:p>
          <a:p>
            <a:pPr marL="0" indent="0">
              <a:buNone/>
            </a:pPr>
            <a:endParaRPr lang="en-US" b="1" dirty="0">
              <a:latin typeface="Courier New" panose="02070309020205020404" pitchFamily="49" charset="0"/>
              <a:cs typeface="Courier New" panose="02070309020205020404" pitchFamily="49" charset="0"/>
            </a:endParaRPr>
          </a:p>
          <a:p>
            <a:pPr marL="0" indent="0">
              <a:buNone/>
            </a:pPr>
            <a:r>
              <a:rPr lang="en-US" b="1" dirty="0" err="1">
                <a:latin typeface="Courier New" panose="02070309020205020404" pitchFamily="49" charset="0"/>
                <a:cs typeface="Courier New" panose="02070309020205020404" pitchFamily="49" charset="0"/>
              </a:rPr>
              <a:t>myapp</a:t>
            </a:r>
            <a:r>
              <a:rPr lang="en-US" b="1" dirty="0">
                <a:latin typeface="Courier New" panose="02070309020205020404" pitchFamily="49" charset="0"/>
                <a:cs typeface="Courier New" panose="02070309020205020404" pitchFamily="49" charset="0"/>
              </a:rPr>
              <a:t> = Hummingbird(ds);</a:t>
            </a:r>
          </a:p>
          <a:p>
            <a:pPr marL="0" indent="0">
              <a:buNone/>
            </a:pPr>
            <a:r>
              <a:rPr lang="en-US" b="1" dirty="0">
                <a:latin typeface="Courier New" panose="02070309020205020404" pitchFamily="49" charset="0"/>
                <a:cs typeface="Courier New" panose="02070309020205020404" pitchFamily="49" charset="0"/>
              </a:rPr>
              <a:t>while </a:t>
            </a:r>
            <a:r>
              <a:rPr lang="en-US" b="1" dirty="0" err="1">
                <a:latin typeface="Courier New" panose="02070309020205020404" pitchFamily="49" charset="0"/>
                <a:cs typeface="Courier New" panose="02070309020205020404" pitchFamily="49" charset="0"/>
              </a:rPr>
              <a:t>isvalid</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myapp</a:t>
            </a:r>
            <a:r>
              <a:rPr lang="en-US" b="1" dirty="0">
                <a:latin typeface="Courier New" panose="02070309020205020404" pitchFamily="49" charset="0"/>
                <a:cs typeface="Courier New" panose="02070309020205020404" pitchFamily="49" charset="0"/>
              </a:rPr>
              <a:t>); pause(0.1); end</a:t>
            </a:r>
          </a:p>
        </p:txBody>
      </p:sp>
      <p:sp>
        <p:nvSpPr>
          <p:cNvPr id="3" name="TextBox 2">
            <a:extLst>
              <a:ext uri="{FF2B5EF4-FFF2-40B4-BE49-F238E27FC236}">
                <a16:creationId xmlns:a16="http://schemas.microsoft.com/office/drawing/2014/main" id="{BF907B52-5B64-5BEF-D292-90E20F142DF2}"/>
              </a:ext>
            </a:extLst>
          </p:cNvPr>
          <p:cNvSpPr txBox="1"/>
          <p:nvPr/>
        </p:nvSpPr>
        <p:spPr>
          <a:xfrm>
            <a:off x="6943570" y="1831820"/>
            <a:ext cx="394210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Default view on Hummingbird launch</a:t>
            </a:r>
          </a:p>
        </p:txBody>
      </p:sp>
      <p:pic>
        <p:nvPicPr>
          <p:cNvPr id="6" name="Picture 5">
            <a:extLst>
              <a:ext uri="{FF2B5EF4-FFF2-40B4-BE49-F238E27FC236}">
                <a16:creationId xmlns:a16="http://schemas.microsoft.com/office/drawing/2014/main" id="{AA672031-243F-6409-5F56-8A51396DDAE4}"/>
              </a:ext>
            </a:extLst>
          </p:cNvPr>
          <p:cNvPicPr>
            <a:picLocks noChangeAspect="1"/>
          </p:cNvPicPr>
          <p:nvPr/>
        </p:nvPicPr>
        <p:blipFill>
          <a:blip r:embed="rId3"/>
          <a:stretch>
            <a:fillRect/>
          </a:stretch>
        </p:blipFill>
        <p:spPr>
          <a:xfrm>
            <a:off x="6096000" y="2492726"/>
            <a:ext cx="6096000" cy="4365274"/>
          </a:xfrm>
          <a:prstGeom prst="rect">
            <a:avLst/>
          </a:prstGeom>
        </p:spPr>
      </p:pic>
      <p:sp>
        <p:nvSpPr>
          <p:cNvPr id="5" name="Slide Number Placeholder 4">
            <a:extLst>
              <a:ext uri="{FF2B5EF4-FFF2-40B4-BE49-F238E27FC236}">
                <a16:creationId xmlns:a16="http://schemas.microsoft.com/office/drawing/2014/main" id="{2F11988E-CE8B-7AC6-3CE0-0DF69CF11631}"/>
              </a:ext>
            </a:extLst>
          </p:cNvPr>
          <p:cNvSpPr>
            <a:spLocks noGrp="1"/>
          </p:cNvSpPr>
          <p:nvPr>
            <p:ph type="sldNum" sz="quarter" idx="12"/>
          </p:nvPr>
        </p:nvSpPr>
        <p:spPr/>
        <p:txBody>
          <a:bodyPr/>
          <a:lstStyle/>
          <a:p>
            <a:fld id="{A6EA515B-EB3D-473C-ADE9-FD8348C61D57}" type="slidenum">
              <a:rPr lang="en-US" smtClean="0"/>
              <a:t>16</a:t>
            </a:fld>
            <a:endParaRPr lang="en-US"/>
          </a:p>
        </p:txBody>
      </p:sp>
    </p:spTree>
    <p:extLst>
      <p:ext uri="{BB962C8B-B14F-4D97-AF65-F5344CB8AC3E}">
        <p14:creationId xmlns:p14="http://schemas.microsoft.com/office/powerpoint/2010/main" val="3529757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147FBBA-776F-3FF5-06C5-FF63BDD962D7}"/>
              </a:ext>
            </a:extLst>
          </p:cNvPr>
          <p:cNvPicPr>
            <a:picLocks noChangeAspect="1"/>
          </p:cNvPicPr>
          <p:nvPr/>
        </p:nvPicPr>
        <p:blipFill>
          <a:blip r:embed="rId3"/>
          <a:stretch>
            <a:fillRect/>
          </a:stretch>
        </p:blipFill>
        <p:spPr>
          <a:xfrm>
            <a:off x="5683072" y="2197032"/>
            <a:ext cx="6508928" cy="4660967"/>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2</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Change the view to locate the pad</a:t>
            </a:r>
          </a:p>
          <a:p>
            <a:pPr lvl="1"/>
            <a:r>
              <a:rPr lang="en-US" b="1" dirty="0">
                <a:latin typeface="+mj-lt"/>
                <a:cs typeface="Arial" panose="020B0604020202020204" pitchFamily="34" charset="0"/>
              </a:rPr>
              <a:t>The pad is the grid comprised of red and blue spheres</a:t>
            </a:r>
          </a:p>
          <a:p>
            <a:pPr lvl="1"/>
            <a:r>
              <a:rPr lang="en-US" b="1" dirty="0">
                <a:latin typeface="+mj-lt"/>
                <a:cs typeface="Arial" panose="020B0604020202020204" pitchFamily="34" charset="0"/>
              </a:rPr>
              <a:t>Sometimes the pad may be sitting inside of the mesh upon startup</a:t>
            </a:r>
          </a:p>
          <a:p>
            <a:r>
              <a:rPr lang="en-US" b="1" dirty="0">
                <a:latin typeface="+mj-lt"/>
                <a:cs typeface="Arial" panose="020B0604020202020204" pitchFamily="34" charset="0"/>
              </a:rPr>
              <a:t>Use XY view to start</a:t>
            </a:r>
          </a:p>
        </p:txBody>
      </p:sp>
      <p:sp>
        <p:nvSpPr>
          <p:cNvPr id="7" name="Rectangle 6">
            <a:extLst>
              <a:ext uri="{FF2B5EF4-FFF2-40B4-BE49-F238E27FC236}">
                <a16:creationId xmlns:a16="http://schemas.microsoft.com/office/drawing/2014/main" id="{AD8AB265-EFB9-6086-AB89-000F4B398F87}"/>
              </a:ext>
            </a:extLst>
          </p:cNvPr>
          <p:cNvSpPr/>
          <p:nvPr/>
        </p:nvSpPr>
        <p:spPr>
          <a:xfrm>
            <a:off x="8508432" y="2197033"/>
            <a:ext cx="616017" cy="190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ACAD9E7F-76AA-B852-18EB-D0BD4396968C}"/>
              </a:ext>
            </a:extLst>
          </p:cNvPr>
          <p:cNvSpPr>
            <a:spLocks noGrp="1"/>
          </p:cNvSpPr>
          <p:nvPr>
            <p:ph type="sldNum" sz="quarter" idx="12"/>
          </p:nvPr>
        </p:nvSpPr>
        <p:spPr/>
        <p:txBody>
          <a:bodyPr/>
          <a:lstStyle/>
          <a:p>
            <a:fld id="{A6EA515B-EB3D-473C-ADE9-FD8348C61D57}" type="slidenum">
              <a:rPr lang="en-US" smtClean="0"/>
              <a:t>17</a:t>
            </a:fld>
            <a:endParaRPr lang="en-US"/>
          </a:p>
        </p:txBody>
      </p:sp>
    </p:spTree>
    <p:extLst>
      <p:ext uri="{BB962C8B-B14F-4D97-AF65-F5344CB8AC3E}">
        <p14:creationId xmlns:p14="http://schemas.microsoft.com/office/powerpoint/2010/main" val="26260567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E3C554B-75BA-419F-0BA9-E925A6B63D89}"/>
              </a:ext>
            </a:extLst>
          </p:cNvPr>
          <p:cNvPicPr>
            <a:picLocks noChangeAspect="1"/>
          </p:cNvPicPr>
          <p:nvPr/>
        </p:nvPicPr>
        <p:blipFill>
          <a:blip r:embed="rId3"/>
          <a:stretch>
            <a:fillRect/>
          </a:stretch>
        </p:blipFill>
        <p:spPr>
          <a:xfrm>
            <a:off x="5707780" y="2214726"/>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3</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7"/>
            <a:ext cx="5030446" cy="4758250"/>
          </a:xfrm>
        </p:spPr>
        <p:txBody>
          <a:bodyPr>
            <a:normAutofit/>
          </a:bodyPr>
          <a:lstStyle/>
          <a:p>
            <a:r>
              <a:rPr lang="en-US" b="1" dirty="0">
                <a:latin typeface="+mj-lt"/>
                <a:cs typeface="Arial" panose="020B0604020202020204" pitchFamily="34" charset="0"/>
              </a:rPr>
              <a:t>Reset the pad to behind the head to visualize it</a:t>
            </a:r>
          </a:p>
          <a:p>
            <a:pPr lvl="1"/>
            <a:r>
              <a:rPr lang="en-US" b="1" dirty="0">
                <a:latin typeface="+mj-lt"/>
                <a:cs typeface="Arial" panose="020B0604020202020204" pitchFamily="34" charset="0"/>
              </a:rPr>
              <a:t>This is a visual pad, and covers the occipital lobe and sits on the posterior surface of the mesh</a:t>
            </a:r>
          </a:p>
          <a:p>
            <a:r>
              <a:rPr lang="en-US" b="1" dirty="0">
                <a:latin typeface="+mj-lt"/>
                <a:cs typeface="Arial" panose="020B0604020202020204" pitchFamily="34" charset="0"/>
              </a:rPr>
              <a:t>Notice that the values changed for dx, </a:t>
            </a:r>
            <a:r>
              <a:rPr lang="en-US" b="1" dirty="0" err="1">
                <a:latin typeface="+mj-lt"/>
                <a:cs typeface="Arial" panose="020B0604020202020204" pitchFamily="34" charset="0"/>
              </a:rPr>
              <a:t>dy</a:t>
            </a:r>
            <a:r>
              <a:rPr lang="en-US" b="1" dirty="0">
                <a:latin typeface="+mj-lt"/>
                <a:cs typeface="Arial" panose="020B0604020202020204" pitchFamily="34" charset="0"/>
              </a:rPr>
              <a:t>, and </a:t>
            </a:r>
            <a:r>
              <a:rPr lang="en-US" b="1" dirty="0" err="1">
                <a:latin typeface="+mj-lt"/>
                <a:cs typeface="Arial" panose="020B0604020202020204" pitchFamily="34" charset="0"/>
              </a:rPr>
              <a:t>dz</a:t>
            </a:r>
            <a:endParaRPr lang="en-US" b="1" dirty="0">
              <a:latin typeface="+mj-lt"/>
              <a:cs typeface="Arial" panose="020B0604020202020204" pitchFamily="34" charset="0"/>
            </a:endParaRPr>
          </a:p>
          <a:p>
            <a:pPr lvl="1"/>
            <a:r>
              <a:rPr lang="en-US" b="1" dirty="0">
                <a:latin typeface="+mj-lt"/>
                <a:cs typeface="Arial" panose="020B0604020202020204" pitchFamily="34" charset="0"/>
              </a:rPr>
              <a:t>These are the changes in x, y, and z from the original position of the pad when Hummingbird was initialized</a:t>
            </a:r>
          </a:p>
          <a:p>
            <a:pPr lvl="1"/>
            <a:r>
              <a:rPr lang="en-US" b="1" dirty="0">
                <a:latin typeface="+mj-lt"/>
                <a:cs typeface="Arial" panose="020B0604020202020204" pitchFamily="34" charset="0"/>
              </a:rPr>
              <a:t>Let’s reset the view and begin to line up the mesh</a:t>
            </a:r>
          </a:p>
        </p:txBody>
      </p:sp>
      <p:sp>
        <p:nvSpPr>
          <p:cNvPr id="3" name="Rectangle 2">
            <a:extLst>
              <a:ext uri="{FF2B5EF4-FFF2-40B4-BE49-F238E27FC236}">
                <a16:creationId xmlns:a16="http://schemas.microsoft.com/office/drawing/2014/main" id="{D9C0EF3E-865C-EB39-2EB9-C0496548C5EC}"/>
              </a:ext>
            </a:extLst>
          </p:cNvPr>
          <p:cNvSpPr/>
          <p:nvPr/>
        </p:nvSpPr>
        <p:spPr>
          <a:xfrm>
            <a:off x="5900286" y="5899691"/>
            <a:ext cx="1655546" cy="2310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BDD3D48-ECAA-E73B-55C1-4B21682D41C0}"/>
              </a:ext>
            </a:extLst>
          </p:cNvPr>
          <p:cNvSpPr>
            <a:spLocks noGrp="1"/>
          </p:cNvSpPr>
          <p:nvPr>
            <p:ph type="sldNum" sz="quarter" idx="12"/>
          </p:nvPr>
        </p:nvSpPr>
        <p:spPr/>
        <p:txBody>
          <a:bodyPr/>
          <a:lstStyle/>
          <a:p>
            <a:fld id="{A6EA515B-EB3D-473C-ADE9-FD8348C61D57}" type="slidenum">
              <a:rPr lang="en-US" smtClean="0"/>
              <a:t>18</a:t>
            </a:fld>
            <a:endParaRPr lang="en-US"/>
          </a:p>
        </p:txBody>
      </p:sp>
    </p:spTree>
    <p:extLst>
      <p:ext uri="{BB962C8B-B14F-4D97-AF65-F5344CB8AC3E}">
        <p14:creationId xmlns:p14="http://schemas.microsoft.com/office/powerpoint/2010/main" val="1605754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4</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Hit “XZ View” to return to the initial view, which covers the back of the mesh</a:t>
            </a:r>
          </a:p>
          <a:p>
            <a:r>
              <a:rPr lang="en-US" b="1" dirty="0">
                <a:latin typeface="+mj-lt"/>
                <a:cs typeface="Arial" panose="020B0604020202020204" pitchFamily="34" charset="0"/>
              </a:rPr>
              <a:t>Now, lets rotate the pad so we can line it up</a:t>
            </a:r>
          </a:p>
        </p:txBody>
      </p:sp>
      <p:pic>
        <p:nvPicPr>
          <p:cNvPr id="6" name="Picture 5">
            <a:extLst>
              <a:ext uri="{FF2B5EF4-FFF2-40B4-BE49-F238E27FC236}">
                <a16:creationId xmlns:a16="http://schemas.microsoft.com/office/drawing/2014/main" id="{54541099-5291-8137-3F93-BC3C41DF8CA7}"/>
              </a:ext>
            </a:extLst>
          </p:cNvPr>
          <p:cNvPicPr>
            <a:picLocks noChangeAspect="1"/>
          </p:cNvPicPr>
          <p:nvPr/>
        </p:nvPicPr>
        <p:blipFill>
          <a:blip r:embed="rId3"/>
          <a:stretch>
            <a:fillRect/>
          </a:stretch>
        </p:blipFill>
        <p:spPr>
          <a:xfrm>
            <a:off x="5707780" y="2210607"/>
            <a:ext cx="6484220" cy="4643274"/>
          </a:xfrm>
          <a:prstGeom prst="rect">
            <a:avLst/>
          </a:prstGeom>
        </p:spPr>
      </p:pic>
      <p:sp>
        <p:nvSpPr>
          <p:cNvPr id="10" name="Rectangle 9">
            <a:extLst>
              <a:ext uri="{FF2B5EF4-FFF2-40B4-BE49-F238E27FC236}">
                <a16:creationId xmlns:a16="http://schemas.microsoft.com/office/drawing/2014/main" id="{0E9FEBAD-EF1F-66A1-B496-E24B8043FDD1}"/>
              </a:ext>
            </a:extLst>
          </p:cNvPr>
          <p:cNvSpPr/>
          <p:nvPr/>
        </p:nvSpPr>
        <p:spPr>
          <a:xfrm>
            <a:off x="7889746" y="2194255"/>
            <a:ext cx="616017" cy="190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4716B31E-EABD-D1A6-1150-F4FB10ED4D99}"/>
              </a:ext>
            </a:extLst>
          </p:cNvPr>
          <p:cNvSpPr>
            <a:spLocks noGrp="1"/>
          </p:cNvSpPr>
          <p:nvPr>
            <p:ph type="sldNum" sz="quarter" idx="12"/>
          </p:nvPr>
        </p:nvSpPr>
        <p:spPr/>
        <p:txBody>
          <a:bodyPr/>
          <a:lstStyle/>
          <a:p>
            <a:fld id="{A6EA515B-EB3D-473C-ADE9-FD8348C61D57}" type="slidenum">
              <a:rPr lang="en-US" smtClean="0"/>
              <a:t>19</a:t>
            </a:fld>
            <a:endParaRPr lang="en-US"/>
          </a:p>
        </p:txBody>
      </p:sp>
    </p:spTree>
    <p:extLst>
      <p:ext uri="{BB962C8B-B14F-4D97-AF65-F5344CB8AC3E}">
        <p14:creationId xmlns:p14="http://schemas.microsoft.com/office/powerpoint/2010/main" val="1868264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0"/>
            <a:ext cx="12192000" cy="820263"/>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err="1">
                <a:ln>
                  <a:noFill/>
                </a:ln>
                <a:solidFill>
                  <a:srgbClr val="FF0000"/>
                </a:solidFill>
                <a:effectLst/>
                <a:uLnTx/>
                <a:uFillTx/>
                <a:latin typeface="Trebuchet MS" panose="020B0603020202020204"/>
                <a:ea typeface="+mj-ea"/>
                <a:cs typeface="+mj-cs"/>
              </a:rPr>
              <a:t>NeuroDOT</a:t>
            </a: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 Set-Up - Checklist</a:t>
            </a:r>
          </a:p>
        </p:txBody>
      </p:sp>
      <p:sp>
        <p:nvSpPr>
          <p:cNvPr id="4" name="TextBox 3">
            <a:extLst>
              <a:ext uri="{FF2B5EF4-FFF2-40B4-BE49-F238E27FC236}">
                <a16:creationId xmlns:a16="http://schemas.microsoft.com/office/drawing/2014/main" id="{7ED052B0-28A5-4061-94ED-651940373CF3}"/>
              </a:ext>
            </a:extLst>
          </p:cNvPr>
          <p:cNvSpPr txBox="1"/>
          <p:nvPr/>
        </p:nvSpPr>
        <p:spPr>
          <a:xfrm>
            <a:off x="360169" y="1173529"/>
            <a:ext cx="8083076" cy="5637441"/>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Before starting any tutorial, please make sure you’ve done the following</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Download the appropriate versions of </a:t>
            </a:r>
            <a:r>
              <a:rPr lang="en-US" dirty="0" err="1">
                <a:solidFill>
                  <a:prstClr val="white">
                    <a:lumMod val="75000"/>
                    <a:lumOff val="25000"/>
                  </a:prstClr>
                </a:solidFill>
                <a:latin typeface="Trebuchet MS" panose="020B0603020202020204"/>
              </a:rPr>
              <a:t>matlab</a:t>
            </a:r>
            <a:r>
              <a:rPr lang="en-US" dirty="0">
                <a:solidFill>
                  <a:prstClr val="white">
                    <a:lumMod val="75000"/>
                    <a:lumOff val="25000"/>
                  </a:prstClr>
                </a:solidFill>
                <a:latin typeface="Trebuchet MS" panose="020B0603020202020204"/>
              </a:rPr>
              <a:t>, </a:t>
            </a:r>
            <a:r>
              <a:rPr lang="en-US" dirty="0" err="1">
                <a:solidFill>
                  <a:prstClr val="white">
                    <a:lumMod val="75000"/>
                    <a:lumOff val="25000"/>
                  </a:prstClr>
                </a:solidFill>
                <a:latin typeface="Trebuchet MS" panose="020B0603020202020204"/>
              </a:rPr>
              <a:t>neuroDOT</a:t>
            </a:r>
            <a:r>
              <a:rPr lang="en-US" dirty="0">
                <a:solidFill>
                  <a:prstClr val="white">
                    <a:lumMod val="75000"/>
                    <a:lumOff val="25000"/>
                  </a:prstClr>
                </a:solidFill>
                <a:latin typeface="Trebuchet MS" panose="020B0603020202020204"/>
              </a:rPr>
              <a:t>, and NIRFAST</a:t>
            </a:r>
          </a:p>
          <a:p>
            <a:pPr marL="800100" lvl="1" indent="-342900" defTabSz="457200">
              <a:spcBef>
                <a:spcPts val="1000"/>
              </a:spcBef>
              <a:buClr>
                <a:srgbClr val="90C226"/>
              </a:buClr>
              <a:buSzPct val="80000"/>
              <a:buFont typeface="Wingdings 3" charset="2"/>
              <a:buChar char=""/>
              <a:defRPr/>
            </a:pPr>
            <a:r>
              <a:rPr lang="en-US" dirty="0" err="1">
                <a:solidFill>
                  <a:prstClr val="white">
                    <a:lumMod val="75000"/>
                    <a:lumOff val="25000"/>
                  </a:prstClr>
                </a:solidFill>
                <a:latin typeface="Trebuchet MS" panose="020B0603020202020204"/>
              </a:rPr>
              <a:t>Matlab</a:t>
            </a:r>
            <a:r>
              <a:rPr lang="en-US" dirty="0">
                <a:solidFill>
                  <a:prstClr val="white">
                    <a:lumMod val="75000"/>
                    <a:lumOff val="25000"/>
                  </a:prstClr>
                </a:solidFill>
                <a:latin typeface="Trebuchet MS" panose="020B0603020202020204"/>
              </a:rPr>
              <a:t>: 2020b</a:t>
            </a:r>
          </a:p>
          <a:p>
            <a:pPr marL="800100" lvl="1" indent="-342900" defTabSz="457200">
              <a:spcBef>
                <a:spcPts val="1000"/>
              </a:spcBef>
              <a:buClr>
                <a:srgbClr val="90C226"/>
              </a:buClr>
              <a:buSzPct val="80000"/>
              <a:buFont typeface="Wingdings 3" charset="2"/>
              <a:buChar char=""/>
              <a:defRPr/>
            </a:pPr>
            <a:r>
              <a:rPr lang="en-US" dirty="0" err="1">
                <a:solidFill>
                  <a:prstClr val="white">
                    <a:lumMod val="75000"/>
                    <a:lumOff val="25000"/>
                  </a:prstClr>
                </a:solidFill>
                <a:latin typeface="Trebuchet MS" panose="020B0603020202020204"/>
              </a:rPr>
              <a:t>NeuroDOT</a:t>
            </a:r>
            <a:r>
              <a:rPr lang="en-US" dirty="0">
                <a:solidFill>
                  <a:prstClr val="white">
                    <a:lumMod val="75000"/>
                    <a:lumOff val="25000"/>
                  </a:prstClr>
                </a:solidFill>
                <a:latin typeface="Trebuchet MS" panose="020B0603020202020204"/>
              </a:rPr>
              <a:t> toolbox from NITRC</a:t>
            </a:r>
          </a:p>
          <a:p>
            <a:pPr marL="1257300" lvl="2" indent="-342900" defTabSz="457200">
              <a:spcBef>
                <a:spcPts val="1000"/>
              </a:spcBef>
              <a:buClr>
                <a:srgbClr val="90C226"/>
              </a:buClr>
              <a:buSzPct val="80000"/>
              <a:buFont typeface="Wingdings 3" charset="2"/>
              <a:buChar char=""/>
              <a:defRPr/>
            </a:pPr>
            <a:r>
              <a:rPr lang="en-US" dirty="0">
                <a:solidFill>
                  <a:prstClr val="white">
                    <a:lumMod val="75000"/>
                    <a:lumOff val="25000"/>
                  </a:prstClr>
                </a:solidFill>
                <a:latin typeface="Trebuchet MS" panose="020B0603020202020204"/>
                <a:hlinkClick r:id="rId2"/>
              </a:rPr>
              <a:t>https://www.nitrc.org/projects/neurodot/</a:t>
            </a:r>
            <a:r>
              <a:rPr lang="en-US" dirty="0">
                <a:solidFill>
                  <a:prstClr val="white">
                    <a:lumMod val="75000"/>
                    <a:lumOff val="25000"/>
                  </a:prstClr>
                </a:solidFill>
                <a:latin typeface="Trebuchet MS" panose="020B0603020202020204"/>
              </a:rPr>
              <a:t> </a:t>
            </a:r>
          </a:p>
          <a:p>
            <a:pPr marL="800100" lvl="1" indent="-342900" defTabSz="457200">
              <a:spcBef>
                <a:spcPts val="1000"/>
              </a:spcBef>
              <a:buClr>
                <a:srgbClr val="90C226"/>
              </a:buClr>
              <a:buSzPct val="80000"/>
              <a:buFont typeface="Wingdings 3" charset="2"/>
              <a:buChar char=""/>
              <a:defRPr/>
            </a:pPr>
            <a:r>
              <a:rPr lang="en-US" dirty="0" err="1">
                <a:solidFill>
                  <a:prstClr val="white">
                    <a:lumMod val="75000"/>
                    <a:lumOff val="25000"/>
                  </a:prstClr>
                </a:solidFill>
                <a:latin typeface="Trebuchet MS" panose="020B0603020202020204"/>
              </a:rPr>
              <a:t>NIRFASTer</a:t>
            </a:r>
            <a:r>
              <a:rPr lang="en-US" dirty="0">
                <a:solidFill>
                  <a:prstClr val="white">
                    <a:lumMod val="75000"/>
                    <a:lumOff val="25000"/>
                  </a:prstClr>
                </a:solidFill>
                <a:latin typeface="Trebuchet MS" panose="020B0603020202020204"/>
              </a:rPr>
              <a:t>-master</a:t>
            </a:r>
          </a:p>
          <a:p>
            <a:pPr marL="1257300" lvl="2" indent="-342900" defTabSz="457200">
              <a:spcBef>
                <a:spcPts val="1000"/>
              </a:spcBef>
              <a:buClr>
                <a:srgbClr val="90C226"/>
              </a:buClr>
              <a:buSzPct val="80000"/>
              <a:buFont typeface="Wingdings 3" charset="2"/>
              <a:buChar char=""/>
              <a:defRPr/>
            </a:pPr>
            <a:r>
              <a:rPr kumimoji="0" lang="en-US" sz="1800" b="0" i="0" u="none" strike="noStrike" kern="1200" cap="none" spc="0" normalizeH="0" baseline="0" noProof="0" dirty="0">
                <a:ln>
                  <a:noFill/>
                </a:ln>
                <a:solidFill>
                  <a:prstClr val="white"/>
                </a:solidFill>
                <a:effectLst/>
                <a:uLnTx/>
                <a:uFillTx/>
                <a:latin typeface="Slack-Lato"/>
                <a:ea typeface="+mn-ea"/>
                <a:cs typeface="+mn-cs"/>
                <a:hlinkClick r:id="rId3"/>
              </a:rPr>
              <a:t>https://github.com/nirfaster/NIRFASTer</a:t>
            </a:r>
            <a:r>
              <a:rPr kumimoji="0" lang="en-US" sz="1800"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a:t>
            </a:r>
            <a:endParaRPr lang="en-US" dirty="0">
              <a:solidFill>
                <a:prstClr val="white">
                  <a:lumMod val="75000"/>
                  <a:lumOff val="25000"/>
                </a:prstClr>
              </a:solidFill>
              <a:latin typeface="Trebuchet MS" panose="020B0603020202020204"/>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Set your path so that all required folders and subfolders are included</a:t>
            </a:r>
          </a:p>
          <a:p>
            <a:pPr marL="800100" lvl="1" indent="-342900">
              <a:spcBef>
                <a:spcPts val="1000"/>
              </a:spcBef>
              <a:buClr>
                <a:srgbClr val="90C226"/>
              </a:buClr>
              <a:buSzPct val="80000"/>
              <a:buFont typeface="Wingdings 3" charset="2"/>
              <a:buChar char=""/>
              <a:defRPr/>
            </a:pPr>
            <a:r>
              <a:rPr lang="en-US" dirty="0">
                <a:solidFill>
                  <a:prstClr val="white">
                    <a:lumMod val="75000"/>
                    <a:lumOff val="25000"/>
                  </a:prstClr>
                </a:solidFill>
                <a:latin typeface="Trebuchet MS" panose="020B0603020202020204"/>
              </a:rPr>
              <a:t>Folders w/subfolders to include</a:t>
            </a:r>
          </a:p>
          <a:p>
            <a:pPr marL="1257300" lvl="2" indent="-342900">
              <a:spcBef>
                <a:spcPts val="1000"/>
              </a:spcBef>
              <a:buClr>
                <a:srgbClr val="90C226"/>
              </a:buClr>
              <a:buSzPct val="80000"/>
              <a:buFont typeface="Wingdings 3" charset="2"/>
              <a:buChar char=""/>
              <a:defRPr/>
            </a:pPr>
            <a:r>
              <a:rPr lang="en-US" dirty="0" err="1">
                <a:solidFill>
                  <a:prstClr val="white">
                    <a:lumMod val="75000"/>
                    <a:lumOff val="25000"/>
                  </a:prstClr>
                </a:solidFill>
                <a:latin typeface="Trebuchet MS" panose="020B0603020202020204"/>
              </a:rPr>
              <a:t>NeuroDOT</a:t>
            </a:r>
            <a:r>
              <a:rPr lang="en-US" dirty="0">
                <a:solidFill>
                  <a:prstClr val="white">
                    <a:lumMod val="75000"/>
                    <a:lumOff val="25000"/>
                  </a:prstClr>
                </a:solidFill>
                <a:latin typeface="Trebuchet MS" panose="020B0603020202020204"/>
              </a:rPr>
              <a:t> toolbox</a:t>
            </a:r>
          </a:p>
          <a:p>
            <a:pPr marL="1257300" lvl="2" indent="-342900">
              <a:spcBef>
                <a:spcPts val="1000"/>
              </a:spcBef>
              <a:buClr>
                <a:srgbClr val="90C226"/>
              </a:buClr>
              <a:buSzPct val="80000"/>
              <a:buFont typeface="Wingdings 3" charset="2"/>
              <a:buChar char=""/>
              <a:defRPr/>
            </a:pPr>
            <a:r>
              <a:rPr lang="en-US" dirty="0" err="1">
                <a:solidFill>
                  <a:prstClr val="white">
                    <a:lumMod val="75000"/>
                    <a:lumOff val="25000"/>
                  </a:prstClr>
                </a:solidFill>
                <a:latin typeface="Trebuchet MS" panose="020B0603020202020204"/>
              </a:rPr>
              <a:t>NIRFASTer</a:t>
            </a:r>
            <a:r>
              <a:rPr lang="en-US" dirty="0">
                <a:solidFill>
                  <a:prstClr val="white">
                    <a:lumMod val="75000"/>
                    <a:lumOff val="25000"/>
                  </a:prstClr>
                </a:solidFill>
                <a:latin typeface="Trebuchet MS" panose="020B0603020202020204"/>
              </a:rPr>
              <a:t>-master</a:t>
            </a:r>
          </a:p>
          <a:p>
            <a:pPr marL="1257300" lvl="2" indent="-342900">
              <a:spcBef>
                <a:spcPts val="1000"/>
              </a:spcBef>
              <a:buClr>
                <a:srgbClr val="90C226"/>
              </a:buClr>
              <a:buSzPct val="80000"/>
              <a:buFont typeface="Wingdings 3" charset="2"/>
              <a:buChar char=""/>
              <a:defRPr/>
            </a:pPr>
            <a:r>
              <a:rPr lang="en-US" dirty="0">
                <a:solidFill>
                  <a:prstClr val="white">
                    <a:lumMod val="75000"/>
                    <a:lumOff val="25000"/>
                  </a:prstClr>
                </a:solidFill>
                <a:latin typeface="Trebuchet MS" panose="020B0603020202020204"/>
              </a:rPr>
              <a:t>Your personal directory</a:t>
            </a:r>
          </a:p>
          <a:p>
            <a:pPr marL="800100" lvl="1" indent="-342900">
              <a:spcBef>
                <a:spcPts val="1000"/>
              </a:spcBef>
              <a:buClr>
                <a:srgbClr val="90C226"/>
              </a:buClr>
              <a:buSzPct val="80000"/>
              <a:buFont typeface="Wingdings 3" charset="2"/>
              <a:buChar char=""/>
              <a:defRPr/>
            </a:pPr>
            <a:r>
              <a:rPr lang="en-US" dirty="0">
                <a:solidFill>
                  <a:prstClr val="white">
                    <a:lumMod val="75000"/>
                    <a:lumOff val="25000"/>
                  </a:prstClr>
                </a:solidFill>
                <a:latin typeface="Trebuchet MS" panose="020B0603020202020204"/>
              </a:rPr>
              <a:t>Folders to include</a:t>
            </a:r>
          </a:p>
          <a:p>
            <a:pPr marL="1257300" lvl="2" indent="-342900">
              <a:spcBef>
                <a:spcPts val="1000"/>
              </a:spcBef>
              <a:buClr>
                <a:srgbClr val="90C226"/>
              </a:buClr>
              <a:buSzPct val="80000"/>
              <a:buFont typeface="Wingdings 3" charset="2"/>
              <a:buChar char=""/>
              <a:defRPr/>
            </a:pPr>
            <a:r>
              <a:rPr lang="en-US" dirty="0">
                <a:solidFill>
                  <a:prstClr val="white">
                    <a:lumMod val="75000"/>
                    <a:lumOff val="25000"/>
                  </a:prstClr>
                </a:solidFill>
                <a:latin typeface="Trebuchet MS" panose="020B0603020202020204"/>
              </a:rPr>
              <a:t>Output directory</a:t>
            </a:r>
          </a:p>
        </p:txBody>
      </p:sp>
      <p:sp>
        <p:nvSpPr>
          <p:cNvPr id="2" name="Slide Number Placeholder 1">
            <a:extLst>
              <a:ext uri="{FF2B5EF4-FFF2-40B4-BE49-F238E27FC236}">
                <a16:creationId xmlns:a16="http://schemas.microsoft.com/office/drawing/2014/main" id="{00EA7E2B-C6D0-E367-5C39-4BFE761B1059}"/>
              </a:ext>
            </a:extLst>
          </p:cNvPr>
          <p:cNvSpPr>
            <a:spLocks noGrp="1"/>
          </p:cNvSpPr>
          <p:nvPr>
            <p:ph type="sldNum" sz="quarter" idx="12"/>
          </p:nvPr>
        </p:nvSpPr>
        <p:spPr/>
        <p:txBody>
          <a:bodyPr/>
          <a:lstStyle/>
          <a:p>
            <a:fld id="{A6EA515B-EB3D-473C-ADE9-FD8348C61D57}" type="slidenum">
              <a:rPr lang="en-US" smtClean="0"/>
              <a:t>2</a:t>
            </a:fld>
            <a:endParaRPr lang="en-US"/>
          </a:p>
        </p:txBody>
      </p:sp>
    </p:spTree>
    <p:extLst>
      <p:ext uri="{BB962C8B-B14F-4D97-AF65-F5344CB8AC3E}">
        <p14:creationId xmlns:p14="http://schemas.microsoft.com/office/powerpoint/2010/main" val="1073145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A69127-9FEF-F04C-95BA-BC716E1097FD}"/>
              </a:ext>
            </a:extLst>
          </p:cNvPr>
          <p:cNvPicPr>
            <a:picLocks noChangeAspect="1"/>
          </p:cNvPicPr>
          <p:nvPr/>
        </p:nvPicPr>
        <p:blipFill>
          <a:blip r:embed="rId3"/>
          <a:stretch>
            <a:fillRect/>
          </a:stretch>
        </p:blipFill>
        <p:spPr>
          <a:xfrm>
            <a:off x="7498081" y="0"/>
            <a:ext cx="4693920" cy="2553942"/>
          </a:xfrm>
          <a:prstGeom prst="rect">
            <a:avLst/>
          </a:prstGeom>
        </p:spPr>
      </p:pic>
      <p:pic>
        <p:nvPicPr>
          <p:cNvPr id="19" name="Picture 18">
            <a:extLst>
              <a:ext uri="{FF2B5EF4-FFF2-40B4-BE49-F238E27FC236}">
                <a16:creationId xmlns:a16="http://schemas.microsoft.com/office/drawing/2014/main" id="{853758C7-5097-464F-48B1-BA6260CB1FED}"/>
              </a:ext>
            </a:extLst>
          </p:cNvPr>
          <p:cNvPicPr>
            <a:picLocks noChangeAspect="1"/>
          </p:cNvPicPr>
          <p:nvPr/>
        </p:nvPicPr>
        <p:blipFill>
          <a:blip r:embed="rId4"/>
          <a:stretch>
            <a:fillRect/>
          </a:stretch>
        </p:blipFill>
        <p:spPr>
          <a:xfrm>
            <a:off x="6096000" y="2487995"/>
            <a:ext cx="6094292" cy="4364051"/>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5</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532642"/>
            <a:ext cx="5145950" cy="4957573"/>
          </a:xfrm>
        </p:spPr>
        <p:txBody>
          <a:bodyPr>
            <a:normAutofit/>
          </a:bodyPr>
          <a:lstStyle/>
          <a:p>
            <a:r>
              <a:rPr lang="en-US" b="1" dirty="0">
                <a:latin typeface="+mj-lt"/>
                <a:cs typeface="Arial" panose="020B0604020202020204" pitchFamily="34" charset="0"/>
              </a:rPr>
              <a:t>Rotate the pad by modifying, </a:t>
            </a:r>
            <a:r>
              <a:rPr lang="en-US" b="1" dirty="0" err="1">
                <a:latin typeface="+mj-lt"/>
                <a:cs typeface="Arial" panose="020B0604020202020204" pitchFamily="34" charset="0"/>
              </a:rPr>
              <a:t>dxTh</a:t>
            </a:r>
            <a:r>
              <a:rPr lang="en-US" b="1" dirty="0">
                <a:latin typeface="+mj-lt"/>
                <a:cs typeface="Arial" panose="020B0604020202020204" pitchFamily="34" charset="0"/>
              </a:rPr>
              <a:t>, </a:t>
            </a:r>
            <a:r>
              <a:rPr lang="en-US" b="1" dirty="0" err="1">
                <a:latin typeface="+mj-lt"/>
                <a:cs typeface="Arial" panose="020B0604020202020204" pitchFamily="34" charset="0"/>
              </a:rPr>
              <a:t>dyTh</a:t>
            </a:r>
            <a:r>
              <a:rPr lang="en-US" b="1" dirty="0">
                <a:latin typeface="+mj-lt"/>
                <a:cs typeface="Arial" panose="020B0604020202020204" pitchFamily="34" charset="0"/>
              </a:rPr>
              <a:t>, or </a:t>
            </a:r>
            <a:r>
              <a:rPr lang="en-US" b="1" dirty="0" err="1">
                <a:latin typeface="+mj-lt"/>
                <a:cs typeface="Arial" panose="020B0604020202020204" pitchFamily="34" charset="0"/>
              </a:rPr>
              <a:t>dzTh</a:t>
            </a:r>
            <a:r>
              <a:rPr lang="en-US" b="1" dirty="0">
                <a:latin typeface="+mj-lt"/>
                <a:cs typeface="Arial" panose="020B0604020202020204" pitchFamily="34" charset="0"/>
              </a:rPr>
              <a:t> with the angle IN DEGREES that you want to rotate the pad by</a:t>
            </a:r>
          </a:p>
          <a:p>
            <a:pPr lvl="1"/>
            <a:r>
              <a:rPr lang="en-US" b="1" dirty="0">
                <a:latin typeface="+mj-lt"/>
                <a:cs typeface="Arial" panose="020B0604020202020204" pitchFamily="34" charset="0"/>
              </a:rPr>
              <a:t>Here we rotated the pad around the x axis by 90 degrees, </a:t>
            </a:r>
            <a:r>
              <a:rPr lang="en-US" b="1" dirty="0" err="1">
                <a:latin typeface="+mj-lt"/>
                <a:cs typeface="Arial" panose="020B0604020202020204" pitchFamily="34" charset="0"/>
              </a:rPr>
              <a:t>dxTh</a:t>
            </a:r>
            <a:r>
              <a:rPr lang="en-US" b="1" dirty="0">
                <a:latin typeface="+mj-lt"/>
                <a:cs typeface="Arial" panose="020B0604020202020204" pitchFamily="34" charset="0"/>
              </a:rPr>
              <a:t> = -90</a:t>
            </a:r>
          </a:p>
          <a:p>
            <a:pPr lvl="1"/>
            <a:r>
              <a:rPr lang="en-US" b="1" dirty="0">
                <a:latin typeface="+mj-lt"/>
                <a:cs typeface="Arial" panose="020B0604020202020204" pitchFamily="34" charset="0"/>
              </a:rPr>
              <a:t>Hit “Update Figure” to update the grid’s orientation</a:t>
            </a:r>
          </a:p>
          <a:p>
            <a:r>
              <a:rPr lang="en-US" b="1" dirty="0">
                <a:latin typeface="+mj-lt"/>
                <a:cs typeface="Arial" panose="020B0604020202020204" pitchFamily="34" charset="0"/>
              </a:rPr>
              <a:t>The blue and pink sources and detectors on the pad correspond to S/D 1, you can check this with the pad layout visualization generated earlier in the script</a:t>
            </a:r>
          </a:p>
          <a:p>
            <a:r>
              <a:rPr lang="en-US" b="1" dirty="0">
                <a:latin typeface="+mj-lt"/>
                <a:cs typeface="Arial" panose="020B0604020202020204" pitchFamily="34" charset="0"/>
              </a:rPr>
              <a:t>Additionally, the “View SD Labels” button will switch the pad from spheres to SD numbers which makes verifying against the layout visualization easier</a:t>
            </a:r>
          </a:p>
        </p:txBody>
      </p:sp>
      <p:sp>
        <p:nvSpPr>
          <p:cNvPr id="5" name="Oval 4">
            <a:extLst>
              <a:ext uri="{FF2B5EF4-FFF2-40B4-BE49-F238E27FC236}">
                <a16:creationId xmlns:a16="http://schemas.microsoft.com/office/drawing/2014/main" id="{48F4E952-9162-3453-9CE3-D044C566880A}"/>
              </a:ext>
            </a:extLst>
          </p:cNvPr>
          <p:cNvSpPr/>
          <p:nvPr/>
        </p:nvSpPr>
        <p:spPr>
          <a:xfrm>
            <a:off x="7738713" y="1690675"/>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C4769E8-B7D5-834B-0E8D-A47F2AA03230}"/>
              </a:ext>
            </a:extLst>
          </p:cNvPr>
          <p:cNvSpPr/>
          <p:nvPr/>
        </p:nvSpPr>
        <p:spPr>
          <a:xfrm>
            <a:off x="8016242" y="1987455"/>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5344BCB-8315-8AED-35AD-FFE7FA46E15B}"/>
              </a:ext>
            </a:extLst>
          </p:cNvPr>
          <p:cNvSpPr/>
          <p:nvPr/>
        </p:nvSpPr>
        <p:spPr>
          <a:xfrm>
            <a:off x="8980269" y="4835106"/>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4AE1C27-7716-86D0-3D73-4BF2E2F4D133}"/>
              </a:ext>
            </a:extLst>
          </p:cNvPr>
          <p:cNvSpPr/>
          <p:nvPr/>
        </p:nvSpPr>
        <p:spPr>
          <a:xfrm>
            <a:off x="9123144" y="5016181"/>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8FC9C031-2781-14D7-AB3A-AEDA408B5D1F}"/>
              </a:ext>
            </a:extLst>
          </p:cNvPr>
          <p:cNvCxnSpPr>
            <a:cxnSpLocks/>
            <a:stCxn id="4" idx="3"/>
            <a:endCxn id="5" idx="2"/>
          </p:cNvCxnSpPr>
          <p:nvPr/>
        </p:nvCxnSpPr>
        <p:spPr>
          <a:xfrm flipV="1">
            <a:off x="5823284" y="1812675"/>
            <a:ext cx="1915429" cy="2198754"/>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DA22D923-3A6E-F95A-3180-7F0C5293217C}"/>
              </a:ext>
            </a:extLst>
          </p:cNvPr>
          <p:cNvCxnSpPr>
            <a:cxnSpLocks/>
            <a:stCxn id="4" idx="3"/>
            <a:endCxn id="11" idx="3"/>
          </p:cNvCxnSpPr>
          <p:nvPr/>
        </p:nvCxnSpPr>
        <p:spPr>
          <a:xfrm flipV="1">
            <a:off x="5823284" y="2195722"/>
            <a:ext cx="2226788" cy="1815707"/>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F8EC09B-3299-D9D0-2F64-17B9877350E0}"/>
              </a:ext>
            </a:extLst>
          </p:cNvPr>
          <p:cNvCxnSpPr>
            <a:cxnSpLocks/>
            <a:stCxn id="4" idx="3"/>
            <a:endCxn id="12" idx="1"/>
          </p:cNvCxnSpPr>
          <p:nvPr/>
        </p:nvCxnSpPr>
        <p:spPr>
          <a:xfrm>
            <a:off x="5823284" y="4011429"/>
            <a:ext cx="3190815" cy="859410"/>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9D01F176-6DC0-5D80-D548-F0EB2E894E31}"/>
              </a:ext>
            </a:extLst>
          </p:cNvPr>
          <p:cNvCxnSpPr>
            <a:cxnSpLocks/>
            <a:stCxn id="4" idx="3"/>
            <a:endCxn id="13" idx="2"/>
          </p:cNvCxnSpPr>
          <p:nvPr/>
        </p:nvCxnSpPr>
        <p:spPr>
          <a:xfrm>
            <a:off x="5823284" y="4011429"/>
            <a:ext cx="3299860" cy="1126752"/>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8" name="Rectangle 37">
            <a:extLst>
              <a:ext uri="{FF2B5EF4-FFF2-40B4-BE49-F238E27FC236}">
                <a16:creationId xmlns:a16="http://schemas.microsoft.com/office/drawing/2014/main" id="{1268AEF7-CFF0-8403-564B-6E5ADC8057FA}"/>
              </a:ext>
            </a:extLst>
          </p:cNvPr>
          <p:cNvSpPr/>
          <p:nvPr/>
        </p:nvSpPr>
        <p:spPr>
          <a:xfrm>
            <a:off x="7105920" y="3604760"/>
            <a:ext cx="777171" cy="2587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73CD80-4D49-610E-D832-9D0DFFA5F147}"/>
              </a:ext>
            </a:extLst>
          </p:cNvPr>
          <p:cNvSpPr/>
          <p:nvPr/>
        </p:nvSpPr>
        <p:spPr>
          <a:xfrm>
            <a:off x="11353593" y="2479306"/>
            <a:ext cx="781257" cy="1781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A71761A-F065-6575-3E03-28AD777C583F}"/>
              </a:ext>
            </a:extLst>
          </p:cNvPr>
          <p:cNvSpPr/>
          <p:nvPr/>
        </p:nvSpPr>
        <p:spPr>
          <a:xfrm>
            <a:off x="8952277" y="6379484"/>
            <a:ext cx="1215090" cy="4038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A1DE8DB2-3C0F-DC56-C3BA-E1C6CE1B0766}"/>
              </a:ext>
            </a:extLst>
          </p:cNvPr>
          <p:cNvSpPr>
            <a:spLocks noGrp="1"/>
          </p:cNvSpPr>
          <p:nvPr>
            <p:ph type="sldNum" sz="quarter" idx="12"/>
          </p:nvPr>
        </p:nvSpPr>
        <p:spPr/>
        <p:txBody>
          <a:bodyPr/>
          <a:lstStyle/>
          <a:p>
            <a:fld id="{A6EA515B-EB3D-473C-ADE9-FD8348C61D57}" type="slidenum">
              <a:rPr lang="en-US" smtClean="0"/>
              <a:t>20</a:t>
            </a:fld>
            <a:endParaRPr lang="en-US"/>
          </a:p>
        </p:txBody>
      </p:sp>
    </p:spTree>
    <p:extLst>
      <p:ext uri="{BB962C8B-B14F-4D97-AF65-F5344CB8AC3E}">
        <p14:creationId xmlns:p14="http://schemas.microsoft.com/office/powerpoint/2010/main" val="414143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A69127-9FEF-F04C-95BA-BC716E1097FD}"/>
              </a:ext>
            </a:extLst>
          </p:cNvPr>
          <p:cNvPicPr>
            <a:picLocks noChangeAspect="1"/>
          </p:cNvPicPr>
          <p:nvPr/>
        </p:nvPicPr>
        <p:blipFill>
          <a:blip r:embed="rId3"/>
          <a:stretch>
            <a:fillRect/>
          </a:stretch>
        </p:blipFill>
        <p:spPr>
          <a:xfrm>
            <a:off x="7498081" y="0"/>
            <a:ext cx="4693920" cy="2553942"/>
          </a:xfrm>
          <a:prstGeom prst="rect">
            <a:avLst/>
          </a:prstGeom>
        </p:spPr>
      </p:pic>
      <p:pic>
        <p:nvPicPr>
          <p:cNvPr id="15" name="Picture 14">
            <a:extLst>
              <a:ext uri="{FF2B5EF4-FFF2-40B4-BE49-F238E27FC236}">
                <a16:creationId xmlns:a16="http://schemas.microsoft.com/office/drawing/2014/main" id="{2297AF9E-C4C7-408C-7A1C-F9CD98D8D792}"/>
              </a:ext>
            </a:extLst>
          </p:cNvPr>
          <p:cNvPicPr>
            <a:picLocks noChangeAspect="1"/>
          </p:cNvPicPr>
          <p:nvPr/>
        </p:nvPicPr>
        <p:blipFill>
          <a:blip r:embed="rId4"/>
          <a:stretch>
            <a:fillRect/>
          </a:stretch>
        </p:blipFill>
        <p:spPr>
          <a:xfrm>
            <a:off x="6096000" y="2489829"/>
            <a:ext cx="6094292" cy="4364051"/>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6</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7"/>
            <a:ext cx="5145950" cy="4710124"/>
          </a:xfrm>
        </p:spPr>
        <p:txBody>
          <a:bodyPr>
            <a:normAutofit/>
          </a:bodyPr>
          <a:lstStyle/>
          <a:p>
            <a:r>
              <a:rPr lang="en-US" b="1" dirty="0">
                <a:latin typeface="+mj-lt"/>
                <a:cs typeface="Arial" panose="020B0604020202020204" pitchFamily="34" charset="0"/>
              </a:rPr>
              <a:t>After hitting the “View SD Labels” button, the grid will show up as numbers instead of spheres</a:t>
            </a:r>
          </a:p>
          <a:p>
            <a:pPr lvl="1"/>
            <a:r>
              <a:rPr lang="en-US" b="1" dirty="0">
                <a:latin typeface="+mj-lt"/>
                <a:cs typeface="Arial" panose="020B0604020202020204" pitchFamily="34" charset="0"/>
              </a:rPr>
              <a:t>Also, the button will change to say “View SD Spheres”</a:t>
            </a:r>
          </a:p>
          <a:p>
            <a:r>
              <a:rPr lang="en-US" b="1" dirty="0">
                <a:latin typeface="+mj-lt"/>
                <a:cs typeface="Arial" panose="020B0604020202020204" pitchFamily="34" charset="0"/>
              </a:rPr>
              <a:t>The blue and pink sources and detectors on the pad correspond to S/D 1, you can check this with the pad layout visualization generated earlier in the script</a:t>
            </a:r>
          </a:p>
        </p:txBody>
      </p:sp>
      <p:sp>
        <p:nvSpPr>
          <p:cNvPr id="5" name="Oval 4">
            <a:extLst>
              <a:ext uri="{FF2B5EF4-FFF2-40B4-BE49-F238E27FC236}">
                <a16:creationId xmlns:a16="http://schemas.microsoft.com/office/drawing/2014/main" id="{48F4E952-9162-3453-9CE3-D044C566880A}"/>
              </a:ext>
            </a:extLst>
          </p:cNvPr>
          <p:cNvSpPr/>
          <p:nvPr/>
        </p:nvSpPr>
        <p:spPr>
          <a:xfrm>
            <a:off x="7738713" y="1690675"/>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C4769E8-B7D5-834B-0E8D-A47F2AA03230}"/>
              </a:ext>
            </a:extLst>
          </p:cNvPr>
          <p:cNvSpPr/>
          <p:nvPr/>
        </p:nvSpPr>
        <p:spPr>
          <a:xfrm>
            <a:off x="8016242" y="1987455"/>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5344BCB-8315-8AED-35AD-FFE7FA46E15B}"/>
              </a:ext>
            </a:extLst>
          </p:cNvPr>
          <p:cNvSpPr/>
          <p:nvPr/>
        </p:nvSpPr>
        <p:spPr>
          <a:xfrm>
            <a:off x="8980269" y="4835106"/>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4AE1C27-7716-86D0-3D73-4BF2E2F4D133}"/>
              </a:ext>
            </a:extLst>
          </p:cNvPr>
          <p:cNvSpPr/>
          <p:nvPr/>
        </p:nvSpPr>
        <p:spPr>
          <a:xfrm>
            <a:off x="9123144" y="5016181"/>
            <a:ext cx="231006" cy="24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8FC9C031-2781-14D7-AB3A-AEDA408B5D1F}"/>
              </a:ext>
            </a:extLst>
          </p:cNvPr>
          <p:cNvCxnSpPr>
            <a:cxnSpLocks/>
            <a:stCxn id="4" idx="3"/>
            <a:endCxn id="5" idx="2"/>
          </p:cNvCxnSpPr>
          <p:nvPr/>
        </p:nvCxnSpPr>
        <p:spPr>
          <a:xfrm flipV="1">
            <a:off x="5823284" y="1812675"/>
            <a:ext cx="1915429" cy="2252314"/>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DA22D923-3A6E-F95A-3180-7F0C5293217C}"/>
              </a:ext>
            </a:extLst>
          </p:cNvPr>
          <p:cNvCxnSpPr>
            <a:cxnSpLocks/>
            <a:stCxn id="4" idx="3"/>
            <a:endCxn id="11" idx="3"/>
          </p:cNvCxnSpPr>
          <p:nvPr/>
        </p:nvCxnSpPr>
        <p:spPr>
          <a:xfrm flipV="1">
            <a:off x="5823284" y="2195722"/>
            <a:ext cx="2226788" cy="1869267"/>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F8EC09B-3299-D9D0-2F64-17B9877350E0}"/>
              </a:ext>
            </a:extLst>
          </p:cNvPr>
          <p:cNvCxnSpPr>
            <a:cxnSpLocks/>
            <a:stCxn id="4" idx="3"/>
            <a:endCxn id="12" idx="1"/>
          </p:cNvCxnSpPr>
          <p:nvPr/>
        </p:nvCxnSpPr>
        <p:spPr>
          <a:xfrm>
            <a:off x="5823284" y="4064989"/>
            <a:ext cx="3190815" cy="805850"/>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9D01F176-6DC0-5D80-D548-F0EB2E894E31}"/>
              </a:ext>
            </a:extLst>
          </p:cNvPr>
          <p:cNvCxnSpPr>
            <a:cxnSpLocks/>
            <a:stCxn id="4" idx="3"/>
            <a:endCxn id="13" idx="2"/>
          </p:cNvCxnSpPr>
          <p:nvPr/>
        </p:nvCxnSpPr>
        <p:spPr>
          <a:xfrm>
            <a:off x="5823284" y="4064989"/>
            <a:ext cx="3299860" cy="1073192"/>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E66FB10D-D90C-8FAF-E58C-6D1251FED784}"/>
              </a:ext>
            </a:extLst>
          </p:cNvPr>
          <p:cNvSpPr/>
          <p:nvPr/>
        </p:nvSpPr>
        <p:spPr>
          <a:xfrm>
            <a:off x="11353593" y="2479306"/>
            <a:ext cx="781257" cy="1781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41171793-AF63-C56E-70FD-E2D400FB4277}"/>
              </a:ext>
            </a:extLst>
          </p:cNvPr>
          <p:cNvSpPr>
            <a:spLocks noGrp="1"/>
          </p:cNvSpPr>
          <p:nvPr>
            <p:ph type="sldNum" sz="quarter" idx="12"/>
          </p:nvPr>
        </p:nvSpPr>
        <p:spPr/>
        <p:txBody>
          <a:bodyPr/>
          <a:lstStyle/>
          <a:p>
            <a:fld id="{A6EA515B-EB3D-473C-ADE9-FD8348C61D57}" type="slidenum">
              <a:rPr lang="en-US" smtClean="0"/>
              <a:t>21</a:t>
            </a:fld>
            <a:endParaRPr lang="en-US"/>
          </a:p>
        </p:txBody>
      </p:sp>
    </p:spTree>
    <p:extLst>
      <p:ext uri="{BB962C8B-B14F-4D97-AF65-F5344CB8AC3E}">
        <p14:creationId xmlns:p14="http://schemas.microsoft.com/office/powerpoint/2010/main" val="14486941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B5E2C8A-7AD6-2BD3-DB7D-FA424E5F676F}"/>
              </a:ext>
            </a:extLst>
          </p:cNvPr>
          <p:cNvPicPr>
            <a:picLocks noChangeAspect="1"/>
          </p:cNvPicPr>
          <p:nvPr/>
        </p:nvPicPr>
        <p:blipFill>
          <a:blip r:embed="rId3"/>
          <a:stretch>
            <a:fillRect/>
          </a:stretch>
        </p:blipFill>
        <p:spPr>
          <a:xfrm>
            <a:off x="5707780" y="2214726"/>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7</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Adjust the “Scale” to change the distance between optodes</a:t>
            </a:r>
          </a:p>
          <a:p>
            <a:r>
              <a:rPr lang="en-US" b="1" dirty="0">
                <a:latin typeface="+mj-lt"/>
                <a:cs typeface="Arial" panose="020B0604020202020204" pitchFamily="34" charset="0"/>
              </a:rPr>
              <a:t>Recommended Scale = 1.1</a:t>
            </a:r>
          </a:p>
          <a:p>
            <a:r>
              <a:rPr lang="en-US" b="1" dirty="0">
                <a:latin typeface="+mj-lt"/>
                <a:cs typeface="Arial" panose="020B0604020202020204" pitchFamily="34" charset="0"/>
              </a:rPr>
              <a:t>Hit “Update Figure” after setting the scale</a:t>
            </a:r>
          </a:p>
        </p:txBody>
      </p:sp>
      <p:sp>
        <p:nvSpPr>
          <p:cNvPr id="11" name="Rectangle 10">
            <a:extLst>
              <a:ext uri="{FF2B5EF4-FFF2-40B4-BE49-F238E27FC236}">
                <a16:creationId xmlns:a16="http://schemas.microsoft.com/office/drawing/2014/main" id="{FAF13E4F-6865-E014-9D33-0EA53211DC1D}"/>
              </a:ext>
            </a:extLst>
          </p:cNvPr>
          <p:cNvSpPr/>
          <p:nvPr/>
        </p:nvSpPr>
        <p:spPr>
          <a:xfrm>
            <a:off x="5861786" y="4236017"/>
            <a:ext cx="1742174" cy="2587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31E38EF-3702-81B8-E322-F3F0F4B0C9D3}"/>
              </a:ext>
            </a:extLst>
          </p:cNvPr>
          <p:cNvSpPr/>
          <p:nvPr/>
        </p:nvSpPr>
        <p:spPr>
          <a:xfrm>
            <a:off x="8765668" y="6370153"/>
            <a:ext cx="1255409" cy="4038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0DEF64F0-AAE6-264F-3F95-1F98B39F9702}"/>
              </a:ext>
            </a:extLst>
          </p:cNvPr>
          <p:cNvSpPr>
            <a:spLocks noGrp="1"/>
          </p:cNvSpPr>
          <p:nvPr>
            <p:ph type="sldNum" sz="quarter" idx="12"/>
          </p:nvPr>
        </p:nvSpPr>
        <p:spPr/>
        <p:txBody>
          <a:bodyPr/>
          <a:lstStyle/>
          <a:p>
            <a:fld id="{A6EA515B-EB3D-473C-ADE9-FD8348C61D57}" type="slidenum">
              <a:rPr lang="en-US" smtClean="0"/>
              <a:t>22</a:t>
            </a:fld>
            <a:endParaRPr lang="en-US"/>
          </a:p>
        </p:txBody>
      </p:sp>
    </p:spTree>
    <p:extLst>
      <p:ext uri="{BB962C8B-B14F-4D97-AF65-F5344CB8AC3E}">
        <p14:creationId xmlns:p14="http://schemas.microsoft.com/office/powerpoint/2010/main" val="23400675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C2571F6-37C2-7A8F-C486-7438B1A98F0F}"/>
              </a:ext>
            </a:extLst>
          </p:cNvPr>
          <p:cNvPicPr>
            <a:picLocks noChangeAspect="1"/>
          </p:cNvPicPr>
          <p:nvPr/>
        </p:nvPicPr>
        <p:blipFill>
          <a:blip r:embed="rId3"/>
          <a:stretch>
            <a:fillRect/>
          </a:stretch>
        </p:blipFill>
        <p:spPr>
          <a:xfrm>
            <a:off x="5707780" y="2225010"/>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8</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The bottom row of optodes should line up with the very top of the ear.</a:t>
            </a:r>
          </a:p>
          <a:p>
            <a:r>
              <a:rPr lang="en-US" b="1" dirty="0">
                <a:latin typeface="+mj-lt"/>
                <a:cs typeface="Arial" panose="020B0604020202020204" pitchFamily="34" charset="0"/>
              </a:rPr>
              <a:t>Adjust “</a:t>
            </a:r>
            <a:r>
              <a:rPr lang="en-US" b="1" dirty="0" err="1">
                <a:latin typeface="+mj-lt"/>
                <a:cs typeface="Arial" panose="020B0604020202020204" pitchFamily="34" charset="0"/>
              </a:rPr>
              <a:t>dz</a:t>
            </a:r>
            <a:r>
              <a:rPr lang="en-US" b="1" dirty="0">
                <a:latin typeface="+mj-lt"/>
                <a:cs typeface="Arial" panose="020B0604020202020204" pitchFamily="34" charset="0"/>
              </a:rPr>
              <a:t>” to do this</a:t>
            </a:r>
          </a:p>
          <a:p>
            <a:pPr lvl="1"/>
            <a:r>
              <a:rPr lang="en-US" b="1" dirty="0">
                <a:latin typeface="+mj-lt"/>
                <a:cs typeface="Arial" panose="020B0604020202020204" pitchFamily="34" charset="0"/>
              </a:rPr>
              <a:t>Changed from -70.32 to -60.32</a:t>
            </a:r>
          </a:p>
          <a:p>
            <a:r>
              <a:rPr lang="en-US" b="1" dirty="0">
                <a:latin typeface="+mj-lt"/>
                <a:cs typeface="Arial" panose="020B0604020202020204" pitchFamily="34" charset="0"/>
              </a:rPr>
              <a:t>Hit “Update Figure” after adjusting </a:t>
            </a:r>
            <a:r>
              <a:rPr lang="en-US" b="1" dirty="0" err="1">
                <a:latin typeface="+mj-lt"/>
                <a:cs typeface="Arial" panose="020B0604020202020204" pitchFamily="34" charset="0"/>
              </a:rPr>
              <a:t>dz</a:t>
            </a:r>
            <a:endParaRPr lang="en-US" b="1" dirty="0">
              <a:latin typeface="+mj-lt"/>
              <a:cs typeface="Arial" panose="020B0604020202020204" pitchFamily="34" charset="0"/>
            </a:endParaRPr>
          </a:p>
        </p:txBody>
      </p:sp>
      <p:sp>
        <p:nvSpPr>
          <p:cNvPr id="11" name="Rectangle 10">
            <a:extLst>
              <a:ext uri="{FF2B5EF4-FFF2-40B4-BE49-F238E27FC236}">
                <a16:creationId xmlns:a16="http://schemas.microsoft.com/office/drawing/2014/main" id="{FAF13E4F-6865-E014-9D33-0EA53211DC1D}"/>
              </a:ext>
            </a:extLst>
          </p:cNvPr>
          <p:cNvSpPr/>
          <p:nvPr/>
        </p:nvSpPr>
        <p:spPr>
          <a:xfrm>
            <a:off x="5962261" y="3946849"/>
            <a:ext cx="680352" cy="2528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3D72FB3-C7E6-98AE-3C32-686613C79163}"/>
              </a:ext>
            </a:extLst>
          </p:cNvPr>
          <p:cNvSpPr/>
          <p:nvPr/>
        </p:nvSpPr>
        <p:spPr>
          <a:xfrm>
            <a:off x="8793654" y="6379484"/>
            <a:ext cx="1215090" cy="4038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CCEB5B4-A3AA-2A1F-4206-1EA99BFADDB5}"/>
              </a:ext>
            </a:extLst>
          </p:cNvPr>
          <p:cNvSpPr>
            <a:spLocks noGrp="1"/>
          </p:cNvSpPr>
          <p:nvPr>
            <p:ph type="sldNum" sz="quarter" idx="12"/>
          </p:nvPr>
        </p:nvSpPr>
        <p:spPr/>
        <p:txBody>
          <a:bodyPr/>
          <a:lstStyle/>
          <a:p>
            <a:fld id="{A6EA515B-EB3D-473C-ADE9-FD8348C61D57}" type="slidenum">
              <a:rPr lang="en-US" smtClean="0"/>
              <a:t>23</a:t>
            </a:fld>
            <a:endParaRPr lang="en-US"/>
          </a:p>
        </p:txBody>
      </p:sp>
    </p:spTree>
    <p:extLst>
      <p:ext uri="{BB962C8B-B14F-4D97-AF65-F5344CB8AC3E}">
        <p14:creationId xmlns:p14="http://schemas.microsoft.com/office/powerpoint/2010/main" val="21638427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27A6A49-2D2F-2B4C-D060-0B85DC86FA87}"/>
              </a:ext>
            </a:extLst>
          </p:cNvPr>
          <p:cNvPicPr>
            <a:picLocks noChangeAspect="1"/>
          </p:cNvPicPr>
          <p:nvPr/>
        </p:nvPicPr>
        <p:blipFill>
          <a:blip r:embed="rId3"/>
          <a:stretch>
            <a:fillRect/>
          </a:stretch>
        </p:blipFill>
        <p:spPr>
          <a:xfrm>
            <a:off x="5707780" y="2210607"/>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9</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Change to “YZ view”</a:t>
            </a:r>
          </a:p>
          <a:p>
            <a:r>
              <a:rPr lang="en-US" b="1" dirty="0">
                <a:latin typeface="+mj-lt"/>
                <a:cs typeface="Arial" panose="020B0604020202020204" pitchFamily="34" charset="0"/>
              </a:rPr>
              <a:t>Visualization check</a:t>
            </a:r>
          </a:p>
          <a:p>
            <a:pPr lvl="1"/>
            <a:r>
              <a:rPr lang="en-US" b="1" dirty="0">
                <a:latin typeface="+mj-lt"/>
                <a:cs typeface="Arial" panose="020B0604020202020204" pitchFamily="34" charset="0"/>
              </a:rPr>
              <a:t>The pad should be no more than 10mm away from the mesh</a:t>
            </a:r>
          </a:p>
          <a:p>
            <a:pPr lvl="1"/>
            <a:r>
              <a:rPr lang="en-US" b="1" dirty="0">
                <a:latin typeface="+mj-lt"/>
                <a:cs typeface="Arial" panose="020B0604020202020204" pitchFamily="34" charset="0"/>
              </a:rPr>
              <a:t>Let’s move it closer</a:t>
            </a:r>
          </a:p>
        </p:txBody>
      </p:sp>
      <p:sp>
        <p:nvSpPr>
          <p:cNvPr id="8" name="Rectangle 7">
            <a:extLst>
              <a:ext uri="{FF2B5EF4-FFF2-40B4-BE49-F238E27FC236}">
                <a16:creationId xmlns:a16="http://schemas.microsoft.com/office/drawing/2014/main" id="{807F19A3-88DD-8715-719A-8F162C24FA3F}"/>
              </a:ext>
            </a:extLst>
          </p:cNvPr>
          <p:cNvSpPr/>
          <p:nvPr/>
        </p:nvSpPr>
        <p:spPr>
          <a:xfrm>
            <a:off x="9151723" y="2204556"/>
            <a:ext cx="616017" cy="190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B4201B3F-2F72-5C4B-B70C-EF36C89B2341}"/>
              </a:ext>
            </a:extLst>
          </p:cNvPr>
          <p:cNvSpPr>
            <a:spLocks noGrp="1"/>
          </p:cNvSpPr>
          <p:nvPr>
            <p:ph type="sldNum" sz="quarter" idx="12"/>
          </p:nvPr>
        </p:nvSpPr>
        <p:spPr/>
        <p:txBody>
          <a:bodyPr/>
          <a:lstStyle/>
          <a:p>
            <a:fld id="{A6EA515B-EB3D-473C-ADE9-FD8348C61D57}" type="slidenum">
              <a:rPr lang="en-US" smtClean="0"/>
              <a:t>24</a:t>
            </a:fld>
            <a:endParaRPr lang="en-US"/>
          </a:p>
        </p:txBody>
      </p:sp>
    </p:spTree>
    <p:extLst>
      <p:ext uri="{BB962C8B-B14F-4D97-AF65-F5344CB8AC3E}">
        <p14:creationId xmlns:p14="http://schemas.microsoft.com/office/powerpoint/2010/main" val="32609151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2969C51-EF3F-FB1A-7C84-76C5F610FEB3}"/>
              </a:ext>
            </a:extLst>
          </p:cNvPr>
          <p:cNvPicPr>
            <a:picLocks noChangeAspect="1"/>
          </p:cNvPicPr>
          <p:nvPr/>
        </p:nvPicPr>
        <p:blipFill>
          <a:blip r:embed="rId3"/>
          <a:stretch>
            <a:fillRect/>
          </a:stretch>
        </p:blipFill>
        <p:spPr>
          <a:xfrm>
            <a:off x="5707780" y="2214726"/>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10</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983370"/>
          </a:xfrm>
        </p:spPr>
        <p:txBody>
          <a:bodyPr>
            <a:normAutofit lnSpcReduction="10000"/>
          </a:bodyPr>
          <a:lstStyle/>
          <a:p>
            <a:r>
              <a:rPr lang="en-US" b="1" dirty="0">
                <a:latin typeface="+mj-lt"/>
                <a:cs typeface="Arial" panose="020B0604020202020204" pitchFamily="34" charset="0"/>
              </a:rPr>
              <a:t>Visualization check</a:t>
            </a:r>
          </a:p>
          <a:p>
            <a:pPr lvl="1"/>
            <a:r>
              <a:rPr lang="en-US" b="1" dirty="0">
                <a:latin typeface="+mj-lt"/>
                <a:cs typeface="Arial" panose="020B0604020202020204" pitchFamily="34" charset="0"/>
              </a:rPr>
              <a:t>The pad should be no more than 10mm away from the mesh</a:t>
            </a:r>
          </a:p>
          <a:p>
            <a:pPr lvl="1"/>
            <a:r>
              <a:rPr lang="en-US" b="1" dirty="0">
                <a:latin typeface="+mj-lt"/>
                <a:cs typeface="Arial" panose="020B0604020202020204" pitchFamily="34" charset="0"/>
              </a:rPr>
              <a:t>Let’s move it closer</a:t>
            </a:r>
          </a:p>
          <a:p>
            <a:r>
              <a:rPr lang="en-US" b="1" dirty="0" err="1">
                <a:latin typeface="+mj-lt"/>
                <a:cs typeface="Arial" panose="020B0604020202020204" pitchFamily="34" charset="0"/>
              </a:rPr>
              <a:t>dy</a:t>
            </a:r>
            <a:r>
              <a:rPr lang="en-US" b="1" dirty="0">
                <a:latin typeface="+mj-lt"/>
                <a:cs typeface="Arial" panose="020B0604020202020204" pitchFamily="34" charset="0"/>
              </a:rPr>
              <a:t> changed from -147.9 to -120.9</a:t>
            </a:r>
          </a:p>
          <a:p>
            <a:r>
              <a:rPr lang="en-US" b="1" dirty="0">
                <a:latin typeface="+mj-lt"/>
                <a:cs typeface="Arial" panose="020B0604020202020204" pitchFamily="34" charset="0"/>
              </a:rPr>
              <a:t>Remember to hit “Update Figure” after changing </a:t>
            </a:r>
            <a:r>
              <a:rPr lang="en-US" b="1" dirty="0" err="1">
                <a:latin typeface="+mj-lt"/>
                <a:cs typeface="Arial" panose="020B0604020202020204" pitchFamily="34" charset="0"/>
              </a:rPr>
              <a:t>dy</a:t>
            </a:r>
            <a:endParaRPr lang="en-US" b="1" dirty="0">
              <a:latin typeface="+mj-lt"/>
              <a:cs typeface="Arial" panose="020B0604020202020204" pitchFamily="34" charset="0"/>
            </a:endParaRPr>
          </a:p>
          <a:p>
            <a:r>
              <a:rPr lang="en-US" b="1" dirty="0">
                <a:latin typeface="+mj-lt"/>
                <a:cs typeface="Arial" panose="020B0604020202020204" pitchFamily="34" charset="0"/>
              </a:rPr>
              <a:t>Let’s visualize in XY view one more time to check the distance</a:t>
            </a:r>
          </a:p>
        </p:txBody>
      </p:sp>
      <p:sp>
        <p:nvSpPr>
          <p:cNvPr id="8" name="Rectangle 7">
            <a:extLst>
              <a:ext uri="{FF2B5EF4-FFF2-40B4-BE49-F238E27FC236}">
                <a16:creationId xmlns:a16="http://schemas.microsoft.com/office/drawing/2014/main" id="{807F19A3-88DD-8715-719A-8F162C24FA3F}"/>
              </a:ext>
            </a:extLst>
          </p:cNvPr>
          <p:cNvSpPr/>
          <p:nvPr/>
        </p:nvSpPr>
        <p:spPr>
          <a:xfrm>
            <a:off x="5941992" y="3697059"/>
            <a:ext cx="687408" cy="2177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9488D6C-1EDB-9789-13E7-1D0BD89110E6}"/>
              </a:ext>
            </a:extLst>
          </p:cNvPr>
          <p:cNvSpPr>
            <a:spLocks noGrp="1"/>
          </p:cNvSpPr>
          <p:nvPr>
            <p:ph type="sldNum" sz="quarter" idx="12"/>
          </p:nvPr>
        </p:nvSpPr>
        <p:spPr/>
        <p:txBody>
          <a:bodyPr/>
          <a:lstStyle/>
          <a:p>
            <a:fld id="{A6EA515B-EB3D-473C-ADE9-FD8348C61D57}" type="slidenum">
              <a:rPr lang="en-US" smtClean="0"/>
              <a:t>25</a:t>
            </a:fld>
            <a:endParaRPr lang="en-US"/>
          </a:p>
        </p:txBody>
      </p:sp>
    </p:spTree>
    <p:extLst>
      <p:ext uri="{BB962C8B-B14F-4D97-AF65-F5344CB8AC3E}">
        <p14:creationId xmlns:p14="http://schemas.microsoft.com/office/powerpoint/2010/main" val="28567290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4D105CA-960C-5FC2-6B40-F1A5D4A0BCD7}"/>
              </a:ext>
            </a:extLst>
          </p:cNvPr>
          <p:cNvPicPr>
            <a:picLocks noChangeAspect="1"/>
          </p:cNvPicPr>
          <p:nvPr/>
        </p:nvPicPr>
        <p:blipFill>
          <a:blip r:embed="rId3"/>
          <a:stretch>
            <a:fillRect/>
          </a:stretch>
        </p:blipFill>
        <p:spPr>
          <a:xfrm>
            <a:off x="5707780" y="2214726"/>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11</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One last visualization check</a:t>
            </a:r>
          </a:p>
          <a:p>
            <a:pPr lvl="1"/>
            <a:r>
              <a:rPr lang="en-US" b="1" dirty="0">
                <a:latin typeface="+mj-lt"/>
                <a:cs typeface="Arial" panose="020B0604020202020204" pitchFamily="34" charset="0"/>
              </a:rPr>
              <a:t>Hit “XY View”</a:t>
            </a:r>
          </a:p>
          <a:p>
            <a:r>
              <a:rPr lang="en-US" b="1" dirty="0">
                <a:latin typeface="+mj-lt"/>
                <a:cs typeface="Arial" panose="020B0604020202020204" pitchFamily="34" charset="0"/>
              </a:rPr>
              <a:t>We can move the pad slightly closer. Let’s adjust “</a:t>
            </a:r>
            <a:r>
              <a:rPr lang="en-US" b="1" dirty="0" err="1">
                <a:latin typeface="+mj-lt"/>
                <a:cs typeface="Arial" panose="020B0604020202020204" pitchFamily="34" charset="0"/>
              </a:rPr>
              <a:t>dy</a:t>
            </a:r>
            <a:r>
              <a:rPr lang="en-US" b="1" dirty="0">
                <a:latin typeface="+mj-lt"/>
                <a:cs typeface="Arial" panose="020B0604020202020204" pitchFamily="34" charset="0"/>
              </a:rPr>
              <a:t>” one last time</a:t>
            </a:r>
          </a:p>
        </p:txBody>
      </p:sp>
      <p:sp>
        <p:nvSpPr>
          <p:cNvPr id="8" name="Rectangle 7">
            <a:extLst>
              <a:ext uri="{FF2B5EF4-FFF2-40B4-BE49-F238E27FC236}">
                <a16:creationId xmlns:a16="http://schemas.microsoft.com/office/drawing/2014/main" id="{807F19A3-88DD-8715-719A-8F162C24FA3F}"/>
              </a:ext>
            </a:extLst>
          </p:cNvPr>
          <p:cNvSpPr/>
          <p:nvPr/>
        </p:nvSpPr>
        <p:spPr>
          <a:xfrm>
            <a:off x="8525980" y="2204556"/>
            <a:ext cx="616017" cy="190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7FDAE41-2557-4AE8-64C9-A4B485BAE17C}"/>
              </a:ext>
            </a:extLst>
          </p:cNvPr>
          <p:cNvSpPr>
            <a:spLocks noGrp="1"/>
          </p:cNvSpPr>
          <p:nvPr>
            <p:ph type="sldNum" sz="quarter" idx="12"/>
          </p:nvPr>
        </p:nvSpPr>
        <p:spPr/>
        <p:txBody>
          <a:bodyPr/>
          <a:lstStyle/>
          <a:p>
            <a:fld id="{A6EA515B-EB3D-473C-ADE9-FD8348C61D57}" type="slidenum">
              <a:rPr lang="en-US" smtClean="0"/>
              <a:t>26</a:t>
            </a:fld>
            <a:endParaRPr lang="en-US"/>
          </a:p>
        </p:txBody>
      </p:sp>
    </p:spTree>
    <p:extLst>
      <p:ext uri="{BB962C8B-B14F-4D97-AF65-F5344CB8AC3E}">
        <p14:creationId xmlns:p14="http://schemas.microsoft.com/office/powerpoint/2010/main" val="3868792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34102C7-A5C5-3C0C-DBE3-12001DA68AAF}"/>
              </a:ext>
            </a:extLst>
          </p:cNvPr>
          <p:cNvPicPr>
            <a:picLocks noChangeAspect="1"/>
          </p:cNvPicPr>
          <p:nvPr/>
        </p:nvPicPr>
        <p:blipFill>
          <a:blip r:embed="rId3"/>
          <a:stretch>
            <a:fillRect/>
          </a:stretch>
        </p:blipFill>
        <p:spPr>
          <a:xfrm>
            <a:off x="5707780" y="2214726"/>
            <a:ext cx="6484220" cy="4643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12</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Dy changed from -120.9 to -115.9</a:t>
            </a:r>
          </a:p>
          <a:p>
            <a:pPr lvl="1"/>
            <a:r>
              <a:rPr lang="en-US" b="1" dirty="0">
                <a:latin typeface="+mj-lt"/>
                <a:cs typeface="Arial" panose="020B0604020202020204" pitchFamily="34" charset="0"/>
              </a:rPr>
              <a:t>Remember to hit “Update Figure” afterwards</a:t>
            </a:r>
          </a:p>
          <a:p>
            <a:r>
              <a:rPr lang="en-US" b="1" dirty="0">
                <a:latin typeface="+mj-lt"/>
                <a:cs typeface="Arial" panose="020B0604020202020204" pitchFamily="34" charset="0"/>
              </a:rPr>
              <a:t>Looks good! Now time to relax the grid onto the mesh</a:t>
            </a:r>
          </a:p>
          <a:p>
            <a:r>
              <a:rPr lang="en-US" b="1" dirty="0">
                <a:latin typeface="+mj-lt"/>
                <a:cs typeface="Arial" panose="020B0604020202020204" pitchFamily="34" charset="0"/>
              </a:rPr>
              <a:t>Hit the “Relax Mesh” button</a:t>
            </a:r>
          </a:p>
        </p:txBody>
      </p:sp>
      <p:sp>
        <p:nvSpPr>
          <p:cNvPr id="8" name="Rectangle 7">
            <a:extLst>
              <a:ext uri="{FF2B5EF4-FFF2-40B4-BE49-F238E27FC236}">
                <a16:creationId xmlns:a16="http://schemas.microsoft.com/office/drawing/2014/main" id="{807F19A3-88DD-8715-719A-8F162C24FA3F}"/>
              </a:ext>
            </a:extLst>
          </p:cNvPr>
          <p:cNvSpPr/>
          <p:nvPr/>
        </p:nvSpPr>
        <p:spPr>
          <a:xfrm>
            <a:off x="5941992" y="3697059"/>
            <a:ext cx="687408" cy="2177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0928581A-7ABC-093D-385D-CCBC55BD1347}"/>
              </a:ext>
            </a:extLst>
          </p:cNvPr>
          <p:cNvCxnSpPr>
            <a:cxnSpLocks/>
          </p:cNvCxnSpPr>
          <p:nvPr/>
        </p:nvCxnSpPr>
        <p:spPr>
          <a:xfrm>
            <a:off x="4219575" y="3697059"/>
            <a:ext cx="5935078" cy="269919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9A661292-597A-B754-0605-C334417DF1BD}"/>
              </a:ext>
            </a:extLst>
          </p:cNvPr>
          <p:cNvSpPr>
            <a:spLocks noGrp="1"/>
          </p:cNvSpPr>
          <p:nvPr>
            <p:ph type="sldNum" sz="quarter" idx="12"/>
          </p:nvPr>
        </p:nvSpPr>
        <p:spPr/>
        <p:txBody>
          <a:bodyPr/>
          <a:lstStyle/>
          <a:p>
            <a:fld id="{A6EA515B-EB3D-473C-ADE9-FD8348C61D57}" type="slidenum">
              <a:rPr lang="en-US" smtClean="0"/>
              <a:t>27</a:t>
            </a:fld>
            <a:endParaRPr lang="en-US"/>
          </a:p>
        </p:txBody>
      </p:sp>
    </p:spTree>
    <p:extLst>
      <p:ext uri="{BB962C8B-B14F-4D97-AF65-F5344CB8AC3E}">
        <p14:creationId xmlns:p14="http://schemas.microsoft.com/office/powerpoint/2010/main" val="892118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CE141D2-D2DF-8409-7AA8-7518837B57BA}"/>
              </a:ext>
            </a:extLst>
          </p:cNvPr>
          <p:cNvPicPr>
            <a:picLocks noChangeAspect="1"/>
          </p:cNvPicPr>
          <p:nvPr/>
        </p:nvPicPr>
        <p:blipFill>
          <a:blip r:embed="rId3"/>
          <a:stretch>
            <a:fillRect/>
          </a:stretch>
        </p:blipFill>
        <p:spPr>
          <a:xfrm>
            <a:off x="6072543" y="2475928"/>
            <a:ext cx="6119457" cy="4382072"/>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13</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3266333"/>
          </a:xfrm>
        </p:spPr>
        <p:txBody>
          <a:bodyPr>
            <a:normAutofit/>
          </a:bodyPr>
          <a:lstStyle/>
          <a:p>
            <a:r>
              <a:rPr lang="en-US" b="1" dirty="0">
                <a:latin typeface="+mj-lt"/>
                <a:cs typeface="Arial" panose="020B0604020202020204" pitchFamily="34" charset="0"/>
              </a:rPr>
              <a:t>After hitting “Relax Mesh”, confirm that you want to use the current scale parameter</a:t>
            </a:r>
          </a:p>
          <a:p>
            <a:r>
              <a:rPr lang="en-US" b="1" dirty="0">
                <a:latin typeface="+mj-lt"/>
                <a:cs typeface="Arial" panose="020B0604020202020204" pitchFamily="34" charset="0"/>
              </a:rPr>
              <a:t>Current scale parameter = 1.1</a:t>
            </a:r>
          </a:p>
          <a:p>
            <a:r>
              <a:rPr lang="en-US" b="1" dirty="0">
                <a:latin typeface="+mj-lt"/>
                <a:cs typeface="Arial" panose="020B0604020202020204" pitchFamily="34" charset="0"/>
              </a:rPr>
              <a:t>After hitting “Done”, the below two figures will pop up and start to update</a:t>
            </a:r>
          </a:p>
          <a:p>
            <a:r>
              <a:rPr lang="en-US" b="1" dirty="0">
                <a:latin typeface="+mj-lt"/>
                <a:cs typeface="Arial" panose="020B0604020202020204" pitchFamily="34" charset="0"/>
              </a:rPr>
              <a:t>Hummingbird is now relaxing the optodes onto the mesh</a:t>
            </a:r>
          </a:p>
        </p:txBody>
      </p:sp>
      <p:sp>
        <p:nvSpPr>
          <p:cNvPr id="8" name="Rectangle 7">
            <a:extLst>
              <a:ext uri="{FF2B5EF4-FFF2-40B4-BE49-F238E27FC236}">
                <a16:creationId xmlns:a16="http://schemas.microsoft.com/office/drawing/2014/main" id="{807F19A3-88DD-8715-719A-8F162C24FA3F}"/>
              </a:ext>
            </a:extLst>
          </p:cNvPr>
          <p:cNvSpPr/>
          <p:nvPr/>
        </p:nvSpPr>
        <p:spPr>
          <a:xfrm>
            <a:off x="8762999" y="4991100"/>
            <a:ext cx="674470" cy="2095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5B170A3-175D-3CDB-5538-F997206EB626}"/>
              </a:ext>
            </a:extLst>
          </p:cNvPr>
          <p:cNvSpPr/>
          <p:nvPr/>
        </p:nvSpPr>
        <p:spPr>
          <a:xfrm>
            <a:off x="6249931" y="4410076"/>
            <a:ext cx="1588241" cy="2095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D26B460-B34E-1735-EB9C-67F9E35DC351}"/>
              </a:ext>
            </a:extLst>
          </p:cNvPr>
          <p:cNvPicPr>
            <a:picLocks noChangeAspect="1"/>
          </p:cNvPicPr>
          <p:nvPr/>
        </p:nvPicPr>
        <p:blipFill>
          <a:blip r:embed="rId4"/>
          <a:stretch>
            <a:fillRect/>
          </a:stretch>
        </p:blipFill>
        <p:spPr>
          <a:xfrm>
            <a:off x="0" y="4619626"/>
            <a:ext cx="2717787" cy="2234255"/>
          </a:xfrm>
          <a:prstGeom prst="rect">
            <a:avLst/>
          </a:prstGeom>
        </p:spPr>
      </p:pic>
      <p:pic>
        <p:nvPicPr>
          <p:cNvPr id="15" name="Picture 14">
            <a:extLst>
              <a:ext uri="{FF2B5EF4-FFF2-40B4-BE49-F238E27FC236}">
                <a16:creationId xmlns:a16="http://schemas.microsoft.com/office/drawing/2014/main" id="{498B5146-2E97-B099-B556-7F7787341858}"/>
              </a:ext>
            </a:extLst>
          </p:cNvPr>
          <p:cNvPicPr>
            <a:picLocks noChangeAspect="1"/>
          </p:cNvPicPr>
          <p:nvPr/>
        </p:nvPicPr>
        <p:blipFill>
          <a:blip r:embed="rId5"/>
          <a:stretch>
            <a:fillRect/>
          </a:stretch>
        </p:blipFill>
        <p:spPr>
          <a:xfrm>
            <a:off x="3003377" y="4619626"/>
            <a:ext cx="2802286" cy="2234255"/>
          </a:xfrm>
          <a:prstGeom prst="rect">
            <a:avLst/>
          </a:prstGeom>
        </p:spPr>
      </p:pic>
      <p:sp>
        <p:nvSpPr>
          <p:cNvPr id="3" name="Slide Number Placeholder 2">
            <a:extLst>
              <a:ext uri="{FF2B5EF4-FFF2-40B4-BE49-F238E27FC236}">
                <a16:creationId xmlns:a16="http://schemas.microsoft.com/office/drawing/2014/main" id="{1390BBDE-6221-F0A9-D1FA-AB7F4BCD5B1C}"/>
              </a:ext>
            </a:extLst>
          </p:cNvPr>
          <p:cNvSpPr>
            <a:spLocks noGrp="1"/>
          </p:cNvSpPr>
          <p:nvPr>
            <p:ph type="sldNum" sz="quarter" idx="12"/>
          </p:nvPr>
        </p:nvSpPr>
        <p:spPr/>
        <p:txBody>
          <a:bodyPr/>
          <a:lstStyle/>
          <a:p>
            <a:fld id="{A6EA515B-EB3D-473C-ADE9-FD8348C61D57}" type="slidenum">
              <a:rPr lang="en-US" smtClean="0"/>
              <a:t>28</a:t>
            </a:fld>
            <a:endParaRPr lang="en-US"/>
          </a:p>
        </p:txBody>
      </p:sp>
    </p:spTree>
    <p:extLst>
      <p:ext uri="{BB962C8B-B14F-4D97-AF65-F5344CB8AC3E}">
        <p14:creationId xmlns:p14="http://schemas.microsoft.com/office/powerpoint/2010/main" val="2719375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3377CC8-E815-DEB7-1AE0-86EAB3EDAC17}"/>
              </a:ext>
            </a:extLst>
          </p:cNvPr>
          <p:cNvPicPr>
            <a:picLocks noChangeAspect="1"/>
          </p:cNvPicPr>
          <p:nvPr/>
        </p:nvPicPr>
        <p:blipFill>
          <a:blip r:embed="rId3"/>
          <a:stretch>
            <a:fillRect/>
          </a:stretch>
        </p:blipFill>
        <p:spPr>
          <a:xfrm>
            <a:off x="6096000" y="2492726"/>
            <a:ext cx="6096000" cy="4365274"/>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14</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2695074"/>
          </a:xfrm>
        </p:spPr>
        <p:txBody>
          <a:bodyPr>
            <a:normAutofit/>
          </a:bodyPr>
          <a:lstStyle/>
          <a:p>
            <a:r>
              <a:rPr lang="en-US" b="1" dirty="0">
                <a:latin typeface="+mj-lt"/>
                <a:cs typeface="Arial" panose="020B0604020202020204" pitchFamily="34" charset="0"/>
              </a:rPr>
              <a:t>Once optodes are relaxed onto the mesh, a dialogue box will show up on the Hummingbird app</a:t>
            </a:r>
          </a:p>
          <a:p>
            <a:r>
              <a:rPr lang="en-US" b="1" dirty="0">
                <a:latin typeface="+mj-lt"/>
                <a:cs typeface="Arial" panose="020B0604020202020204" pitchFamily="34" charset="0"/>
              </a:rPr>
              <a:t>Hit “OK” to close it</a:t>
            </a:r>
          </a:p>
        </p:txBody>
      </p:sp>
      <p:sp>
        <p:nvSpPr>
          <p:cNvPr id="3" name="Rectangle 2">
            <a:extLst>
              <a:ext uri="{FF2B5EF4-FFF2-40B4-BE49-F238E27FC236}">
                <a16:creationId xmlns:a16="http://schemas.microsoft.com/office/drawing/2014/main" id="{EBB00469-6DED-5F85-55BF-FA7264302647}"/>
              </a:ext>
            </a:extLst>
          </p:cNvPr>
          <p:cNvSpPr/>
          <p:nvPr/>
        </p:nvSpPr>
        <p:spPr>
          <a:xfrm>
            <a:off x="9753406" y="4972050"/>
            <a:ext cx="621130" cy="2144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C980304A-13DD-D67A-B72A-FF0C12EBAD99}"/>
              </a:ext>
            </a:extLst>
          </p:cNvPr>
          <p:cNvSpPr>
            <a:spLocks noGrp="1"/>
          </p:cNvSpPr>
          <p:nvPr>
            <p:ph type="sldNum" sz="quarter" idx="12"/>
          </p:nvPr>
        </p:nvSpPr>
        <p:spPr/>
        <p:txBody>
          <a:bodyPr/>
          <a:lstStyle/>
          <a:p>
            <a:fld id="{A6EA515B-EB3D-473C-ADE9-FD8348C61D57}" type="slidenum">
              <a:rPr lang="en-US" smtClean="0"/>
              <a:t>29</a:t>
            </a:fld>
            <a:endParaRPr lang="en-US"/>
          </a:p>
        </p:txBody>
      </p:sp>
    </p:spTree>
    <p:extLst>
      <p:ext uri="{BB962C8B-B14F-4D97-AF65-F5344CB8AC3E}">
        <p14:creationId xmlns:p14="http://schemas.microsoft.com/office/powerpoint/2010/main" val="4262986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181902" y="57692"/>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US" dirty="0" err="1">
                <a:solidFill>
                  <a:srgbClr val="FF0000"/>
                </a:solidFill>
                <a:latin typeface="Trebuchet MS" panose="020B0603020202020204"/>
              </a:rPr>
              <a:t>NeuroDOT</a:t>
            </a:r>
            <a:r>
              <a:rPr lang="en-US" dirty="0">
                <a:solidFill>
                  <a:srgbClr val="FF0000"/>
                </a:solidFill>
                <a:latin typeface="Trebuchet MS" panose="020B0603020202020204"/>
              </a:rPr>
              <a:t> Set-Up – Output Directory</a:t>
            </a:r>
            <a:endPar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endParaRPr>
          </a:p>
        </p:txBody>
      </p:sp>
      <p:sp>
        <p:nvSpPr>
          <p:cNvPr id="19" name="TextBox 18">
            <a:extLst>
              <a:ext uri="{FF2B5EF4-FFF2-40B4-BE49-F238E27FC236}">
                <a16:creationId xmlns:a16="http://schemas.microsoft.com/office/drawing/2014/main" id="{F7E1B133-1AB9-408F-AC8A-6C76715E8DEB}"/>
              </a:ext>
            </a:extLst>
          </p:cNvPr>
          <p:cNvSpPr txBox="1"/>
          <p:nvPr/>
        </p:nvSpPr>
        <p:spPr>
          <a:xfrm>
            <a:off x="181902" y="1609807"/>
            <a:ext cx="8515557" cy="4037003"/>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0" i="0" u="none" strike="noStrike" kern="1200" cap="none" spc="0" normalizeH="0" baseline="0" noProof="0" dirty="0">
                <a:ln>
                  <a:noFill/>
                </a:ln>
                <a:solidFill>
                  <a:prstClr val="white">
                    <a:lumMod val="75000"/>
                    <a:lumOff val="25000"/>
                  </a:prstClr>
                </a:solidFill>
                <a:effectLst/>
                <a:uLnTx/>
                <a:uFillTx/>
                <a:latin typeface="Trebuchet MS" panose="020B0603020202020204"/>
              </a:rPr>
              <a:t>Once you’ve set your path, the next thing you should do is set your output directory.</a:t>
            </a:r>
          </a:p>
          <a:p>
            <a:pPr marL="800100" lvl="1" indent="-342900">
              <a:spcBef>
                <a:spcPts val="1000"/>
              </a:spcBef>
              <a:buClr>
                <a:srgbClr val="90C226"/>
              </a:buClr>
              <a:buSzPct val="80000"/>
              <a:buFont typeface="Wingdings 3" charset="2"/>
              <a:buChar char=""/>
              <a:defRPr/>
            </a:pPr>
            <a:r>
              <a:rPr lang="en-US" sz="1600" dirty="0">
                <a:solidFill>
                  <a:prstClr val="white">
                    <a:lumMod val="75000"/>
                    <a:lumOff val="25000"/>
                  </a:prstClr>
                </a:solidFill>
                <a:latin typeface="Trebuchet MS" panose="020B0603020202020204"/>
              </a:rPr>
              <a:t>The output directory must be located within your path</a:t>
            </a:r>
          </a:p>
          <a:p>
            <a:pPr marL="800100" lvl="1" indent="-342900">
              <a:spcBef>
                <a:spcPts val="1000"/>
              </a:spcBef>
              <a:buClr>
                <a:srgbClr val="90C226"/>
              </a:buClr>
              <a:buSzPct val="80000"/>
              <a:buFont typeface="Wingdings 3" charset="2"/>
              <a:buChar char=""/>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rPr>
              <a:t>If it isn’t</a:t>
            </a:r>
            <a:r>
              <a:rPr lang="en-US" sz="1600" dirty="0">
                <a:solidFill>
                  <a:prstClr val="white">
                    <a:lumMod val="75000"/>
                    <a:lumOff val="25000"/>
                  </a:prstClr>
                </a:solidFill>
                <a:latin typeface="Trebuchet MS" panose="020B0603020202020204"/>
              </a:rPr>
              <a:t> already in your path, you must add it to your path</a:t>
            </a:r>
            <a:endPar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You can set your own path to an output directory in the line shown above</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An output directory specifies the location where files will be saved</a:t>
            </a:r>
          </a:p>
          <a:p>
            <a:pPr marL="800100" lvl="1" indent="-342900">
              <a:spcBef>
                <a:spcPts val="1000"/>
              </a:spcBef>
              <a:buClr>
                <a:srgbClr val="90C226"/>
              </a:buClr>
              <a:buSzPct val="80000"/>
              <a:buFont typeface="Wingdings 3" charset="2"/>
              <a:buChar char=""/>
              <a:defRPr/>
            </a:pPr>
            <a:r>
              <a:rPr lang="en-US" sz="1600" dirty="0">
                <a:solidFill>
                  <a:prstClr val="white">
                    <a:lumMod val="75000"/>
                    <a:lumOff val="25000"/>
                  </a:prstClr>
                </a:solidFill>
                <a:latin typeface="Trebuchet MS" panose="020B0603020202020204"/>
              </a:rPr>
              <a:t>MATLAB, by default, will save files to the current directory</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The following line of code will change your current directory to the output directory that you just specified							    </a:t>
            </a:r>
            <a:r>
              <a:rPr lang="en-US" dirty="0">
                <a:solidFill>
                  <a:prstClr val="white">
                    <a:lumMod val="75000"/>
                    <a:lumOff val="25000"/>
                  </a:prstClr>
                </a:solidFill>
                <a:latin typeface="Trebuchet MS" panose="020B0603020202020204"/>
                <a:sym typeface="Wingdings" panose="05000000000000000000" pitchFamily="2" charset="2"/>
              </a:rPr>
              <a:t></a:t>
            </a:r>
            <a:endParaRPr lang="en-US" dirty="0">
              <a:solidFill>
                <a:prstClr val="white">
                  <a:lumMod val="75000"/>
                  <a:lumOff val="25000"/>
                </a:prstClr>
              </a:solidFill>
              <a:latin typeface="Trebuchet MS" panose="020B0603020202020204"/>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lang="en-US" dirty="0">
                <a:solidFill>
                  <a:prstClr val="white">
                    <a:lumMod val="75000"/>
                    <a:lumOff val="25000"/>
                  </a:prstClr>
                </a:solidFill>
                <a:latin typeface="Trebuchet MS" panose="020B0603020202020204"/>
              </a:rPr>
              <a:t>Now you can save outputs directly to your output directory</a:t>
            </a:r>
            <a:endParaRPr kumimoji="0" lang="en-US" b="0" i="0" u="none" strike="noStrike" kern="1200" cap="none" spc="0" normalizeH="0" baseline="0" noProof="0" dirty="0">
              <a:ln>
                <a:noFill/>
              </a:ln>
              <a:solidFill>
                <a:prstClr val="white">
                  <a:lumMod val="75000"/>
                  <a:lumOff val="25000"/>
                </a:prstClr>
              </a:solidFill>
              <a:effectLst/>
              <a:uLnTx/>
              <a:uFillTx/>
              <a:latin typeface="Trebuchet MS" panose="020B0603020202020204"/>
            </a:endParaRPr>
          </a:p>
          <a:p>
            <a:endParaRPr lang="en-US" dirty="0"/>
          </a:p>
        </p:txBody>
      </p:sp>
      <p:pic>
        <p:nvPicPr>
          <p:cNvPr id="3" name="Picture 2">
            <a:extLst>
              <a:ext uri="{FF2B5EF4-FFF2-40B4-BE49-F238E27FC236}">
                <a16:creationId xmlns:a16="http://schemas.microsoft.com/office/drawing/2014/main" id="{C484C641-C861-4689-B9AB-ADB3F91D4B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0204" y="5174356"/>
            <a:ext cx="1630210" cy="296402"/>
          </a:xfrm>
          <a:prstGeom prst="rect">
            <a:avLst/>
          </a:prstGeom>
        </p:spPr>
      </p:pic>
      <p:sp>
        <p:nvSpPr>
          <p:cNvPr id="2" name="TextBox 1">
            <a:extLst>
              <a:ext uri="{FF2B5EF4-FFF2-40B4-BE49-F238E27FC236}">
                <a16:creationId xmlns:a16="http://schemas.microsoft.com/office/drawing/2014/main" id="{011DDFF4-4946-9746-A15C-9721CAA3FAB6}"/>
              </a:ext>
            </a:extLst>
          </p:cNvPr>
          <p:cNvSpPr txBox="1"/>
          <p:nvPr/>
        </p:nvSpPr>
        <p:spPr>
          <a:xfrm>
            <a:off x="362018" y="1099577"/>
            <a:ext cx="2238113" cy="307777"/>
          </a:xfrm>
          <a:prstGeom prst="rect">
            <a:avLst/>
          </a:prstGeom>
          <a:noFill/>
        </p:spPr>
        <p:txBody>
          <a:bodyPr wrap="none" rtlCol="0">
            <a:spAutoFit/>
          </a:bodyPr>
          <a:lstStyle/>
          <a:p>
            <a:r>
              <a:rPr lang="en-US" sz="1400" dirty="0"/>
              <a:t>Example output directory</a:t>
            </a:r>
          </a:p>
        </p:txBody>
      </p:sp>
      <p:sp>
        <p:nvSpPr>
          <p:cNvPr id="4" name="Slide Number Placeholder 3">
            <a:extLst>
              <a:ext uri="{FF2B5EF4-FFF2-40B4-BE49-F238E27FC236}">
                <a16:creationId xmlns:a16="http://schemas.microsoft.com/office/drawing/2014/main" id="{3615D712-68C2-517E-3192-33F7730B9B54}"/>
              </a:ext>
            </a:extLst>
          </p:cNvPr>
          <p:cNvSpPr>
            <a:spLocks noGrp="1"/>
          </p:cNvSpPr>
          <p:nvPr>
            <p:ph type="sldNum" sz="quarter" idx="12"/>
          </p:nvPr>
        </p:nvSpPr>
        <p:spPr/>
        <p:txBody>
          <a:bodyPr/>
          <a:lstStyle/>
          <a:p>
            <a:fld id="{A6EA515B-EB3D-473C-ADE9-FD8348C61D57}" type="slidenum">
              <a:rPr lang="en-US" smtClean="0"/>
              <a:t>3</a:t>
            </a:fld>
            <a:endParaRPr lang="en-US"/>
          </a:p>
        </p:txBody>
      </p:sp>
      <p:pic>
        <p:nvPicPr>
          <p:cNvPr id="5" name="Picture 4"/>
          <p:cNvPicPr>
            <a:picLocks noChangeAspect="1"/>
          </p:cNvPicPr>
          <p:nvPr/>
        </p:nvPicPr>
        <p:blipFill>
          <a:blip r:embed="rId3"/>
          <a:stretch>
            <a:fillRect/>
          </a:stretch>
        </p:blipFill>
        <p:spPr>
          <a:xfrm>
            <a:off x="2631016" y="1132941"/>
            <a:ext cx="6974293" cy="241047"/>
          </a:xfrm>
          <a:prstGeom prst="rect">
            <a:avLst/>
          </a:prstGeom>
        </p:spPr>
      </p:pic>
    </p:spTree>
    <p:extLst>
      <p:ext uri="{BB962C8B-B14F-4D97-AF65-F5344CB8AC3E}">
        <p14:creationId xmlns:p14="http://schemas.microsoft.com/office/powerpoint/2010/main" val="3691645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5470AF1-7F57-4D10-CFBA-3A27792CA529}"/>
              </a:ext>
            </a:extLst>
          </p:cNvPr>
          <p:cNvPicPr>
            <a:picLocks noChangeAspect="1"/>
          </p:cNvPicPr>
          <p:nvPr/>
        </p:nvPicPr>
        <p:blipFill>
          <a:blip r:embed="rId3"/>
          <a:stretch>
            <a:fillRect/>
          </a:stretch>
        </p:blipFill>
        <p:spPr>
          <a:xfrm>
            <a:off x="5707780" y="2221616"/>
            <a:ext cx="6474596" cy="4636383"/>
          </a:xfrm>
          <a:prstGeom prst="rect">
            <a:avLst/>
          </a:prstGeom>
        </p:spPr>
      </p:pic>
      <p:sp>
        <p:nvSpPr>
          <p:cNvPr id="2" name="Title 1"/>
          <p:cNvSpPr>
            <a:spLocks noGrp="1"/>
          </p:cNvSpPr>
          <p:nvPr>
            <p:ph type="title"/>
          </p:nvPr>
        </p:nvSpPr>
        <p:spPr>
          <a:xfrm>
            <a:off x="-1" y="4119"/>
            <a:ext cx="11409405" cy="1320800"/>
          </a:xfrm>
        </p:spPr>
        <p:txBody>
          <a:bodyPr/>
          <a:lstStyle/>
          <a:p>
            <a:r>
              <a:rPr lang="en-US" dirty="0">
                <a:solidFill>
                  <a:srgbClr val="FF0000"/>
                </a:solidFill>
              </a:rPr>
              <a:t>Hummingbird Tutorial 15</a:t>
            </a:r>
          </a:p>
        </p:txBody>
      </p:sp>
      <p:sp>
        <p:nvSpPr>
          <p:cNvPr id="4" name="Content Placeholder 8">
            <a:extLst>
              <a:ext uri="{FF2B5EF4-FFF2-40B4-BE49-F238E27FC236}">
                <a16:creationId xmlns:a16="http://schemas.microsoft.com/office/drawing/2014/main" id="{98AF3731-9EB4-5564-4C3D-8C3927641DA8}"/>
              </a:ext>
            </a:extLst>
          </p:cNvPr>
          <p:cNvSpPr>
            <a:spLocks noGrp="1"/>
          </p:cNvSpPr>
          <p:nvPr>
            <p:ph idx="1"/>
          </p:nvPr>
        </p:nvSpPr>
        <p:spPr>
          <a:xfrm>
            <a:off x="677334" y="1709928"/>
            <a:ext cx="5030446" cy="3016076"/>
          </a:xfrm>
        </p:spPr>
        <p:txBody>
          <a:bodyPr>
            <a:normAutofit fontScale="85000" lnSpcReduction="20000"/>
          </a:bodyPr>
          <a:lstStyle/>
          <a:p>
            <a:r>
              <a:rPr lang="en-US" b="1" dirty="0">
                <a:latin typeface="+mj-lt"/>
                <a:cs typeface="Arial" panose="020B0604020202020204" pitchFamily="34" charset="0"/>
              </a:rPr>
              <a:t>To save the new optode locations to your MATLAB workspace, hit the “Finalize” button</a:t>
            </a:r>
          </a:p>
          <a:p>
            <a:r>
              <a:rPr lang="en-US" b="1" dirty="0">
                <a:latin typeface="+mj-lt"/>
                <a:cs typeface="Arial" panose="020B0604020202020204" pitchFamily="34" charset="0"/>
              </a:rPr>
              <a:t>This will also close Hummingbird</a:t>
            </a:r>
          </a:p>
          <a:p>
            <a:r>
              <a:rPr lang="en-US" b="1" dirty="0">
                <a:latin typeface="+mj-lt"/>
                <a:cs typeface="Arial" panose="020B0604020202020204" pitchFamily="34" charset="0"/>
              </a:rPr>
              <a:t>Note: on some versions of MATLAB, the finalize button will not be visible</a:t>
            </a:r>
          </a:p>
          <a:p>
            <a:pPr lvl="1"/>
            <a:r>
              <a:rPr lang="en-US" b="1" dirty="0">
                <a:latin typeface="+mj-lt"/>
                <a:cs typeface="Arial" panose="020B0604020202020204" pitchFamily="34" charset="0"/>
              </a:rPr>
              <a:t>Simply close Hummingbird and resume the script at the next line, the relaxed optodes will be saved to the </a:t>
            </a:r>
            <a:r>
              <a:rPr lang="en-US" b="1" dirty="0" err="1">
                <a:latin typeface="+mj-lt"/>
                <a:cs typeface="Arial" panose="020B0604020202020204" pitchFamily="34" charset="0"/>
              </a:rPr>
              <a:t>DataStorage</a:t>
            </a:r>
            <a:r>
              <a:rPr lang="en-US" b="1" dirty="0">
                <a:latin typeface="+mj-lt"/>
                <a:cs typeface="Arial" panose="020B0604020202020204" pitchFamily="34" charset="0"/>
              </a:rPr>
              <a:t> object and you will be able to access them</a:t>
            </a:r>
          </a:p>
          <a:p>
            <a:pPr marL="0" indent="0">
              <a:buNone/>
            </a:pPr>
            <a:endParaRPr lang="en-US" b="1" dirty="0">
              <a:latin typeface="+mj-lt"/>
              <a:cs typeface="Arial" panose="020B0604020202020204" pitchFamily="34" charset="0"/>
            </a:endParaRPr>
          </a:p>
          <a:p>
            <a:r>
              <a:rPr lang="en-US" b="1" dirty="0">
                <a:latin typeface="+mj-lt"/>
                <a:cs typeface="Arial" panose="020B0604020202020204" pitchFamily="34" charset="0"/>
              </a:rPr>
              <a:t>Congrats!! You’ve finished the Hummingbird tutorial!</a:t>
            </a:r>
          </a:p>
        </p:txBody>
      </p:sp>
      <p:sp>
        <p:nvSpPr>
          <p:cNvPr id="3" name="Rectangle 2">
            <a:extLst>
              <a:ext uri="{FF2B5EF4-FFF2-40B4-BE49-F238E27FC236}">
                <a16:creationId xmlns:a16="http://schemas.microsoft.com/office/drawing/2014/main" id="{EBB00469-6DED-5F85-55BF-FA7264302647}"/>
              </a:ext>
            </a:extLst>
          </p:cNvPr>
          <p:cNvSpPr/>
          <p:nvPr/>
        </p:nvSpPr>
        <p:spPr>
          <a:xfrm>
            <a:off x="11515726" y="6334512"/>
            <a:ext cx="666650" cy="46111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7CCBA5F-E2D9-F53C-45A2-135D83077E6F}"/>
              </a:ext>
            </a:extLst>
          </p:cNvPr>
          <p:cNvPicPr>
            <a:picLocks noChangeAspect="1"/>
          </p:cNvPicPr>
          <p:nvPr/>
        </p:nvPicPr>
        <p:blipFill>
          <a:blip r:embed="rId4"/>
          <a:stretch>
            <a:fillRect/>
          </a:stretch>
        </p:blipFill>
        <p:spPr>
          <a:xfrm>
            <a:off x="0" y="4619626"/>
            <a:ext cx="2717787" cy="2234255"/>
          </a:xfrm>
          <a:prstGeom prst="rect">
            <a:avLst/>
          </a:prstGeom>
        </p:spPr>
      </p:pic>
      <p:pic>
        <p:nvPicPr>
          <p:cNvPr id="11" name="Picture 10">
            <a:extLst>
              <a:ext uri="{FF2B5EF4-FFF2-40B4-BE49-F238E27FC236}">
                <a16:creationId xmlns:a16="http://schemas.microsoft.com/office/drawing/2014/main" id="{5DF6D029-6EFC-8EEF-2C0F-21298ACCCF7D}"/>
              </a:ext>
            </a:extLst>
          </p:cNvPr>
          <p:cNvPicPr>
            <a:picLocks noChangeAspect="1"/>
          </p:cNvPicPr>
          <p:nvPr/>
        </p:nvPicPr>
        <p:blipFill>
          <a:blip r:embed="rId5"/>
          <a:stretch>
            <a:fillRect/>
          </a:stretch>
        </p:blipFill>
        <p:spPr>
          <a:xfrm>
            <a:off x="2874424" y="4842588"/>
            <a:ext cx="2676719" cy="2015412"/>
          </a:xfrm>
          <a:prstGeom prst="rect">
            <a:avLst/>
          </a:prstGeom>
        </p:spPr>
      </p:pic>
      <p:sp>
        <p:nvSpPr>
          <p:cNvPr id="5" name="Slide Number Placeholder 4">
            <a:extLst>
              <a:ext uri="{FF2B5EF4-FFF2-40B4-BE49-F238E27FC236}">
                <a16:creationId xmlns:a16="http://schemas.microsoft.com/office/drawing/2014/main" id="{7178DBBF-066F-1BB3-322F-3FF8EF842092}"/>
              </a:ext>
            </a:extLst>
          </p:cNvPr>
          <p:cNvSpPr>
            <a:spLocks noGrp="1"/>
          </p:cNvSpPr>
          <p:nvPr>
            <p:ph type="sldNum" sz="quarter" idx="12"/>
          </p:nvPr>
        </p:nvSpPr>
        <p:spPr/>
        <p:txBody>
          <a:bodyPr/>
          <a:lstStyle/>
          <a:p>
            <a:fld id="{A6EA515B-EB3D-473C-ADE9-FD8348C61D57}" type="slidenum">
              <a:rPr lang="en-US" smtClean="0"/>
              <a:t>30</a:t>
            </a:fld>
            <a:endParaRPr lang="en-US"/>
          </a:p>
        </p:txBody>
      </p:sp>
    </p:spTree>
    <p:extLst>
      <p:ext uri="{BB962C8B-B14F-4D97-AF65-F5344CB8AC3E}">
        <p14:creationId xmlns:p14="http://schemas.microsoft.com/office/powerpoint/2010/main" val="318519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219075"/>
            <a:ext cx="7353299"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Generate smaller mask based on </a:t>
            </a:r>
            <a:r>
              <a:rPr lang="en-US" dirty="0" err="1">
                <a:solidFill>
                  <a:srgbClr val="FF0000"/>
                </a:solidFill>
              </a:rPr>
              <a:t>optode</a:t>
            </a:r>
            <a:r>
              <a:rPr lang="en-US" dirty="0">
                <a:solidFill>
                  <a:srgbClr val="FF0000"/>
                </a:solidFill>
              </a:rPr>
              <a:t> locations</a:t>
            </a:r>
          </a:p>
        </p:txBody>
      </p:sp>
      <p:sp>
        <p:nvSpPr>
          <p:cNvPr id="4" name="Rectangle 3"/>
          <p:cNvSpPr/>
          <p:nvPr/>
        </p:nvSpPr>
        <p:spPr>
          <a:xfrm>
            <a:off x="148280" y="1195495"/>
            <a:ext cx="8719493" cy="3631763"/>
          </a:xfrm>
          <a:prstGeom prst="rect">
            <a:avLst/>
          </a:prstGeom>
        </p:spPr>
        <p:txBody>
          <a:bodyPr wrap="square">
            <a:spAutoFit/>
          </a:bodyPr>
          <a:lstStyle/>
          <a:p>
            <a:r>
              <a:rPr lang="en-US" b="1" dirty="0">
                <a:latin typeface="+mj-lt"/>
                <a:cs typeface="Arial" panose="020B0604020202020204" pitchFamily="34" charset="0"/>
              </a:rPr>
              <a:t>Here, we get our relaxed grid position and visualize it on the LD mesh. Then, we scoop out the part of the mesh that the grid is sitting on. This scooped section will is the basis for the high-density mesh that we are about to create</a:t>
            </a:r>
          </a:p>
          <a:p>
            <a:endParaRPr lang="en-US" sz="1600" b="1" dirty="0">
              <a:latin typeface="Arial" panose="020B0604020202020204" pitchFamily="34" charset="0"/>
              <a:cs typeface="Arial" panose="020B0604020202020204" pitchFamily="34" charset="0"/>
            </a:endParaRPr>
          </a:p>
          <a:p>
            <a:r>
              <a:rPr lang="en-US" sz="1200" b="1" dirty="0">
                <a:solidFill>
                  <a:srgbClr val="228B22"/>
                </a:solidFill>
                <a:latin typeface="Courier New" panose="02070309020205020404" pitchFamily="49" charset="0"/>
              </a:rPr>
              <a:t>% get relaxed </a:t>
            </a:r>
            <a:r>
              <a:rPr lang="en-US" sz="1200" b="1" dirty="0" err="1">
                <a:solidFill>
                  <a:srgbClr val="228B22"/>
                </a:solidFill>
                <a:latin typeface="Courier New" panose="02070309020205020404" pitchFamily="49" charset="0"/>
              </a:rPr>
              <a:t>optode</a:t>
            </a:r>
            <a:r>
              <a:rPr lang="en-US" sz="1200" b="1" dirty="0">
                <a:solidFill>
                  <a:srgbClr val="228B22"/>
                </a:solidFill>
                <a:latin typeface="Courier New" panose="02070309020205020404" pitchFamily="49" charset="0"/>
              </a:rPr>
              <a:t> positions from Hummingbird</a:t>
            </a:r>
          </a:p>
          <a:p>
            <a:r>
              <a:rPr lang="en-US" sz="1200" b="1" dirty="0" err="1">
                <a:latin typeface="Courier New" panose="02070309020205020404" pitchFamily="49" charset="0"/>
              </a:rPr>
              <a:t>tposNew</a:t>
            </a:r>
            <a:r>
              <a:rPr lang="en-US" sz="1200" b="1" dirty="0">
                <a:latin typeface="Courier New" panose="02070309020205020404" pitchFamily="49" charset="0"/>
              </a:rPr>
              <a:t> = ds.dO.tpos2_relaxed;</a:t>
            </a:r>
          </a:p>
          <a:p>
            <a:endParaRPr lang="en-US" sz="1200" b="1" dirty="0">
              <a:solidFill>
                <a:srgbClr val="228B22"/>
              </a:solidFill>
              <a:latin typeface="Courier New" panose="02070309020205020404" pitchFamily="49" charset="0"/>
            </a:endParaRPr>
          </a:p>
          <a:p>
            <a:r>
              <a:rPr lang="en-US" sz="1200" b="1" dirty="0">
                <a:solidFill>
                  <a:srgbClr val="228B22"/>
                </a:solidFill>
                <a:latin typeface="Courier New" panose="02070309020205020404" pitchFamily="49" charset="0"/>
              </a:rPr>
              <a:t>% visualize mesh with relaxed optodes</a:t>
            </a:r>
          </a:p>
          <a:p>
            <a:r>
              <a:rPr lang="en-US" sz="1200" b="1" dirty="0">
                <a:latin typeface="Courier New" panose="02070309020205020404" pitchFamily="49" charset="0"/>
              </a:rPr>
              <a:t>pM.reg=0;</a:t>
            </a:r>
          </a:p>
          <a:p>
            <a:r>
              <a:rPr lang="en-US" sz="1200" b="1" dirty="0" err="1">
                <a:latin typeface="Courier New" panose="02070309020205020404" pitchFamily="49" charset="0"/>
              </a:rPr>
              <a:t>PlotMeshSurface</a:t>
            </a:r>
            <a:r>
              <a:rPr lang="en-US" sz="1200" b="1" dirty="0">
                <a:latin typeface="Courier New" panose="02070309020205020404" pitchFamily="49" charset="0"/>
              </a:rPr>
              <a:t>(</a:t>
            </a:r>
            <a:r>
              <a:rPr lang="en-US" sz="1200" b="1" dirty="0" err="1">
                <a:latin typeface="Courier New" panose="02070309020205020404" pitchFamily="49" charset="0"/>
              </a:rPr>
              <a:t>meshLD,pM</a:t>
            </a:r>
            <a:r>
              <a:rPr lang="en-US" sz="1200" b="1" dirty="0">
                <a:latin typeface="Courier New" panose="02070309020205020404" pitchFamily="49" charset="0"/>
              </a:rPr>
              <a:t>);Draw_Foci_191203(</a:t>
            </a:r>
            <a:r>
              <a:rPr lang="en-US" sz="1200" b="1" dirty="0" err="1">
                <a:latin typeface="Courier New" panose="02070309020205020404" pitchFamily="49" charset="0"/>
              </a:rPr>
              <a:t>tposNew,paramsFoci</a:t>
            </a:r>
            <a:r>
              <a:rPr lang="en-US" sz="1200" b="1" dirty="0">
                <a:latin typeface="Courier New" panose="02070309020205020404" pitchFamily="49" charset="0"/>
              </a:rPr>
              <a:t>)</a:t>
            </a:r>
          </a:p>
          <a:p>
            <a:r>
              <a:rPr lang="en-US" sz="1200" b="1" dirty="0">
                <a:latin typeface="Courier New" panose="02070309020205020404" pitchFamily="49" charset="0"/>
              </a:rPr>
              <a:t>view(0,0)</a:t>
            </a:r>
          </a:p>
          <a:p>
            <a:endParaRPr lang="en-US" sz="1200" b="1" dirty="0">
              <a:latin typeface="Courier New" panose="02070309020205020404" pitchFamily="49" charset="0"/>
            </a:endParaRPr>
          </a:p>
          <a:p>
            <a:r>
              <a:rPr lang="en-US" sz="1200" b="1" dirty="0">
                <a:solidFill>
                  <a:srgbClr val="228B22"/>
                </a:solidFill>
                <a:latin typeface="Courier New" panose="02070309020205020404" pitchFamily="49" charset="0"/>
              </a:rPr>
              <a:t>%% Generate smaller mask based on </a:t>
            </a:r>
            <a:r>
              <a:rPr lang="en-US" sz="1200" b="1" dirty="0" err="1">
                <a:solidFill>
                  <a:srgbClr val="228B22"/>
                </a:solidFill>
                <a:latin typeface="Courier New" panose="02070309020205020404" pitchFamily="49" charset="0"/>
              </a:rPr>
              <a:t>optode</a:t>
            </a:r>
            <a:r>
              <a:rPr lang="en-US" sz="1200" b="1" dirty="0">
                <a:solidFill>
                  <a:srgbClr val="228B22"/>
                </a:solidFill>
                <a:latin typeface="Courier New" panose="02070309020205020404" pitchFamily="49" charset="0"/>
              </a:rPr>
              <a:t> locations</a:t>
            </a:r>
            <a:endParaRPr lang="en-US" sz="1200" b="1" dirty="0">
              <a:latin typeface="Courier New" panose="02070309020205020404" pitchFamily="49" charset="0"/>
            </a:endParaRPr>
          </a:p>
          <a:p>
            <a:r>
              <a:rPr lang="en-US" sz="1200" b="1" dirty="0" err="1">
                <a:latin typeface="Courier New" panose="02070309020205020404" pitchFamily="49" charset="0"/>
              </a:rPr>
              <a:t>maskCrop</a:t>
            </a:r>
            <a:r>
              <a:rPr lang="en-US" sz="1200" b="1" dirty="0">
                <a:latin typeface="Courier New" panose="02070309020205020404" pitchFamily="49" charset="0"/>
              </a:rPr>
              <a:t>=IceCreamScoopCap4Mask(infoT1,tposNew,mask,40);</a:t>
            </a:r>
            <a:r>
              <a:rPr lang="en-US" sz="1200" b="1" dirty="0">
                <a:solidFill>
                  <a:srgbClr val="228B22"/>
                </a:solidFill>
                <a:latin typeface="Courier New" panose="02070309020205020404" pitchFamily="49" charset="0"/>
              </a:rPr>
              <a:t> %40 = mm of mesh to scoop out</a:t>
            </a:r>
          </a:p>
          <a:p>
            <a:r>
              <a:rPr lang="en-US" sz="1200" b="1" dirty="0" err="1">
                <a:latin typeface="Courier New" panose="02070309020205020404" pitchFamily="49" charset="0"/>
              </a:rPr>
              <a:t>PlotSlices</a:t>
            </a:r>
            <a:r>
              <a:rPr lang="en-US" sz="1200" b="1" dirty="0">
                <a:latin typeface="Courier New" panose="02070309020205020404" pitchFamily="49" charset="0"/>
              </a:rPr>
              <a:t>(maskCrop,infoT1,pS)</a:t>
            </a:r>
            <a:r>
              <a:rPr lang="en-US" sz="1200" b="1" dirty="0">
                <a:solidFill>
                  <a:srgbClr val="228B22"/>
                </a:solidFill>
                <a:latin typeface="Courier New" panose="02070309020205020404" pitchFamily="49" charset="0"/>
              </a:rPr>
              <a:t> % visualize smaller mask</a:t>
            </a:r>
            <a:endParaRPr lang="en-US" sz="1200" b="1" dirty="0">
              <a:latin typeface="Courier New" panose="02070309020205020404" pitchFamily="49" charset="0"/>
            </a:endParaRPr>
          </a:p>
          <a:p>
            <a:endParaRPr lang="en-US" sz="2800" b="1" dirty="0"/>
          </a:p>
        </p:txBody>
      </p:sp>
      <p:sp>
        <p:nvSpPr>
          <p:cNvPr id="21" name="Rounded Rectangle 20"/>
          <p:cNvSpPr/>
          <p:nvPr/>
        </p:nvSpPr>
        <p:spPr>
          <a:xfrm>
            <a:off x="9071231"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22" name="Straight Arrow Connector 21"/>
          <p:cNvCxnSpPr>
            <a:cxnSpLocks/>
          </p:cNvCxnSpPr>
          <p:nvPr/>
        </p:nvCxnSpPr>
        <p:spPr>
          <a:xfrm>
            <a:off x="10228648"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p:cNvSpPr/>
          <p:nvPr/>
        </p:nvSpPr>
        <p:spPr>
          <a:xfrm>
            <a:off x="9048536"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7" name="Straight Arrow Connector 26"/>
          <p:cNvCxnSpPr>
            <a:cxnSpLocks/>
          </p:cNvCxnSpPr>
          <p:nvPr/>
        </p:nvCxnSpPr>
        <p:spPr>
          <a:xfrm>
            <a:off x="10228648"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9048536" y="185087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LD Mesh Generation</a:t>
            </a:r>
          </a:p>
        </p:txBody>
      </p:sp>
      <p:cxnSp>
        <p:nvCxnSpPr>
          <p:cNvPr id="20" name="Straight Arrow Connector 19">
            <a:extLst>
              <a:ext uri="{FF2B5EF4-FFF2-40B4-BE49-F238E27FC236}">
                <a16:creationId xmlns:a16="http://schemas.microsoft.com/office/drawing/2014/main" id="{F9BE4372-83F2-BF4A-46E5-5C1211F5A19B}"/>
              </a:ext>
            </a:extLst>
          </p:cNvPr>
          <p:cNvCxnSpPr>
            <a:cxnSpLocks/>
          </p:cNvCxnSpPr>
          <p:nvPr/>
        </p:nvCxnSpPr>
        <p:spPr>
          <a:xfrm>
            <a:off x="10228648" y="228360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0A330437-CF73-05C4-ED94-412C1500CD69}"/>
              </a:ext>
            </a:extLst>
          </p:cNvPr>
          <p:cNvSpPr/>
          <p:nvPr/>
        </p:nvSpPr>
        <p:spPr>
          <a:xfrm>
            <a:off x="9048536" y="2623297"/>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cxnSp>
        <p:nvCxnSpPr>
          <p:cNvPr id="25" name="Straight Arrow Connector 24">
            <a:extLst>
              <a:ext uri="{FF2B5EF4-FFF2-40B4-BE49-F238E27FC236}">
                <a16:creationId xmlns:a16="http://schemas.microsoft.com/office/drawing/2014/main" id="{68B3CF00-4468-E82D-D875-7082DBAC347C}"/>
              </a:ext>
            </a:extLst>
          </p:cNvPr>
          <p:cNvCxnSpPr>
            <a:cxnSpLocks/>
          </p:cNvCxnSpPr>
          <p:nvPr/>
        </p:nvCxnSpPr>
        <p:spPr>
          <a:xfrm>
            <a:off x="10228648" y="306465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3">
            <a:extLst>
              <a:ext uri="{FF2B5EF4-FFF2-40B4-BE49-F238E27FC236}">
                <a16:creationId xmlns:a16="http://schemas.microsoft.com/office/drawing/2014/main" id="{89816057-9155-AF4C-AC4B-292D6E956FA1}"/>
              </a:ext>
            </a:extLst>
          </p:cNvPr>
          <p:cNvSpPr/>
          <p:nvPr/>
        </p:nvSpPr>
        <p:spPr>
          <a:xfrm>
            <a:off x="9048536" y="3404347"/>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HD Mesh Generation</a:t>
            </a:r>
          </a:p>
        </p:txBody>
      </p:sp>
      <p:pic>
        <p:nvPicPr>
          <p:cNvPr id="17" name="Picture 16">
            <a:extLst>
              <a:ext uri="{FF2B5EF4-FFF2-40B4-BE49-F238E27FC236}">
                <a16:creationId xmlns:a16="http://schemas.microsoft.com/office/drawing/2014/main" id="{1686E5AB-66B0-CCEB-4012-C29C4F0DF28E}"/>
              </a:ext>
            </a:extLst>
          </p:cNvPr>
          <p:cNvPicPr>
            <a:picLocks noChangeAspect="1"/>
          </p:cNvPicPr>
          <p:nvPr/>
        </p:nvPicPr>
        <p:blipFill>
          <a:blip r:embed="rId2"/>
          <a:stretch>
            <a:fillRect/>
          </a:stretch>
        </p:blipFill>
        <p:spPr>
          <a:xfrm>
            <a:off x="1" y="4401670"/>
            <a:ext cx="2494411" cy="2456329"/>
          </a:xfrm>
          <a:prstGeom prst="rect">
            <a:avLst/>
          </a:prstGeom>
        </p:spPr>
      </p:pic>
      <p:sp>
        <p:nvSpPr>
          <p:cNvPr id="2" name="Slide Number Placeholder 1">
            <a:extLst>
              <a:ext uri="{FF2B5EF4-FFF2-40B4-BE49-F238E27FC236}">
                <a16:creationId xmlns:a16="http://schemas.microsoft.com/office/drawing/2014/main" id="{AEB24862-4C3C-CE66-BEA3-A441378D6E26}"/>
              </a:ext>
            </a:extLst>
          </p:cNvPr>
          <p:cNvSpPr>
            <a:spLocks noGrp="1"/>
          </p:cNvSpPr>
          <p:nvPr>
            <p:ph type="sldNum" sz="quarter" idx="12"/>
          </p:nvPr>
        </p:nvSpPr>
        <p:spPr/>
        <p:txBody>
          <a:bodyPr/>
          <a:lstStyle/>
          <a:p>
            <a:fld id="{A6EA515B-EB3D-473C-ADE9-FD8348C61D57}" type="slidenum">
              <a:rPr lang="en-US" smtClean="0"/>
              <a:t>31</a:t>
            </a:fld>
            <a:endParaRPr lang="en-US"/>
          </a:p>
        </p:txBody>
      </p:sp>
      <p:pic>
        <p:nvPicPr>
          <p:cNvPr id="3" name="Picture 2"/>
          <p:cNvPicPr>
            <a:picLocks noChangeAspect="1"/>
          </p:cNvPicPr>
          <p:nvPr/>
        </p:nvPicPr>
        <p:blipFill>
          <a:blip r:embed="rId3"/>
          <a:stretch>
            <a:fillRect/>
          </a:stretch>
        </p:blipFill>
        <p:spPr>
          <a:xfrm>
            <a:off x="5033246" y="4267710"/>
            <a:ext cx="7158754" cy="2590290"/>
          </a:xfrm>
          <a:prstGeom prst="rect">
            <a:avLst/>
          </a:prstGeom>
        </p:spPr>
      </p:pic>
    </p:spTree>
    <p:extLst>
      <p:ext uri="{BB962C8B-B14F-4D97-AF65-F5344CB8AC3E}">
        <p14:creationId xmlns:p14="http://schemas.microsoft.com/office/powerpoint/2010/main" val="2941910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Generate a high-density mesh and visualize</a:t>
            </a:r>
          </a:p>
        </p:txBody>
      </p:sp>
      <p:sp>
        <p:nvSpPr>
          <p:cNvPr id="4" name="Rectangle 3"/>
          <p:cNvSpPr/>
          <p:nvPr/>
        </p:nvSpPr>
        <p:spPr>
          <a:xfrm>
            <a:off x="148280" y="656645"/>
            <a:ext cx="9163669" cy="3662541"/>
          </a:xfrm>
          <a:prstGeom prst="rect">
            <a:avLst/>
          </a:prstGeom>
        </p:spPr>
        <p:txBody>
          <a:bodyPr wrap="square">
            <a:spAutoFit/>
          </a:bodyPr>
          <a:lstStyle/>
          <a:p>
            <a:r>
              <a:rPr lang="en-US" sz="1600" b="1" dirty="0">
                <a:latin typeface="Arial" panose="020B0604020202020204" pitchFamily="34" charset="0"/>
                <a:cs typeface="Arial" panose="020B0604020202020204" pitchFamily="34" charset="0"/>
              </a:rPr>
              <a:t>Take the scooped section of the LD mesh and turn it into a HD mesh</a:t>
            </a:r>
            <a:endParaRPr lang="en-US" sz="1200" b="1" dirty="0">
              <a:solidFill>
                <a:srgbClr val="228B22"/>
              </a:solidFill>
              <a:latin typeface="Courier New" panose="02070309020205020404" pitchFamily="49" charset="0"/>
            </a:endParaRPr>
          </a:p>
          <a:p>
            <a:r>
              <a:rPr lang="en-US" sz="1200" b="1" dirty="0">
                <a:solidFill>
                  <a:srgbClr val="228B22"/>
                </a:solidFill>
                <a:latin typeface="Courier New" panose="02070309020205020404" pitchFamily="49" charset="0"/>
              </a:rPr>
              <a:t>% If you get an error when running </a:t>
            </a:r>
            <a:r>
              <a:rPr lang="en-US" sz="1200" b="1" dirty="0" err="1">
                <a:solidFill>
                  <a:srgbClr val="228B22"/>
                </a:solidFill>
                <a:latin typeface="Courier New" panose="02070309020205020404" pitchFamily="49" charset="0"/>
              </a:rPr>
              <a:t>NirfastMesh_Region</a:t>
            </a:r>
            <a:r>
              <a:rPr lang="en-US" sz="1200" b="1" dirty="0">
                <a:solidFill>
                  <a:srgbClr val="228B22"/>
                </a:solidFill>
                <a:latin typeface="Courier New" panose="02070309020205020404" pitchFamily="49" charset="0"/>
              </a:rPr>
              <a:t>, </a:t>
            </a:r>
          </a:p>
          <a:p>
            <a:r>
              <a:rPr lang="en-US" sz="1200" b="1" dirty="0">
                <a:solidFill>
                  <a:srgbClr val="228B22"/>
                </a:solidFill>
                <a:latin typeface="Courier New" panose="02070309020205020404" pitchFamily="49" charset="0"/>
              </a:rPr>
              <a:t>% try changing the mesh name and then re-run </a:t>
            </a:r>
            <a:r>
              <a:rPr lang="en-US" sz="1200" b="1" dirty="0" err="1">
                <a:solidFill>
                  <a:srgbClr val="228B22"/>
                </a:solidFill>
                <a:latin typeface="Courier New" panose="02070309020205020404" pitchFamily="49" charset="0"/>
              </a:rPr>
              <a:t>NirfastMesh_Region</a:t>
            </a:r>
            <a:endParaRPr lang="en-US" sz="1200" b="1" dirty="0">
              <a:latin typeface="Courier New" panose="02070309020205020404" pitchFamily="49" charset="0"/>
            </a:endParaRPr>
          </a:p>
          <a:p>
            <a:r>
              <a:rPr lang="en-US" sz="1200" b="1" dirty="0" err="1">
                <a:latin typeface="Courier New" panose="02070309020205020404" pitchFamily="49" charset="0"/>
              </a:rPr>
              <a:t>meshname</a:t>
            </a:r>
            <a:r>
              <a:rPr lang="en-US" sz="1200" b="1" dirty="0">
                <a:latin typeface="Courier New" panose="02070309020205020404" pitchFamily="49" charset="0"/>
              </a:rPr>
              <a:t>=['_HD_Mesh1'];     </a:t>
            </a:r>
            <a:r>
              <a:rPr lang="en-US" sz="1200" b="1" dirty="0">
                <a:solidFill>
                  <a:srgbClr val="228B22"/>
                </a:solidFill>
                <a:latin typeface="Courier New" panose="02070309020205020404" pitchFamily="49" charset="0"/>
              </a:rPr>
              <a:t>% Provide a name for your mesh name here</a:t>
            </a:r>
          </a:p>
          <a:p>
            <a:r>
              <a:rPr lang="en-US" sz="1200" b="1" dirty="0" err="1">
                <a:latin typeface="Courier New" panose="02070309020205020404" pitchFamily="49" charset="0"/>
              </a:rPr>
              <a:t>param.facet_distance</a:t>
            </a:r>
            <a:r>
              <a:rPr lang="en-US" sz="1200" b="1" dirty="0">
                <a:latin typeface="Courier New" panose="02070309020205020404" pitchFamily="49" charset="0"/>
              </a:rPr>
              <a:t>=2.0;   </a:t>
            </a:r>
            <a:r>
              <a:rPr lang="en-US" sz="1200" b="1" dirty="0">
                <a:solidFill>
                  <a:srgbClr val="228B22"/>
                </a:solidFill>
                <a:latin typeface="Courier New" panose="02070309020205020404" pitchFamily="49" charset="0"/>
              </a:rPr>
              <a:t>% Node position error tolerance at boundary</a:t>
            </a:r>
          </a:p>
          <a:p>
            <a:r>
              <a:rPr lang="en-US" sz="1200" b="1" dirty="0" err="1">
                <a:latin typeface="Courier New" panose="02070309020205020404" pitchFamily="49" charset="0"/>
              </a:rPr>
              <a:t>param.facet_size</a:t>
            </a:r>
            <a:r>
              <a:rPr lang="en-US" sz="1200" b="1" dirty="0">
                <a:latin typeface="Courier New" panose="02070309020205020404" pitchFamily="49" charset="0"/>
              </a:rPr>
              <a:t>=0.8;       </a:t>
            </a:r>
            <a:r>
              <a:rPr lang="en-US" sz="1200" b="1" dirty="0">
                <a:solidFill>
                  <a:srgbClr val="228B22"/>
                </a:solidFill>
                <a:latin typeface="Courier New" panose="02070309020205020404" pitchFamily="49" charset="0"/>
              </a:rPr>
              <a:t>% boundary element size parameter</a:t>
            </a:r>
          </a:p>
          <a:p>
            <a:r>
              <a:rPr lang="en-US" sz="1200" b="1" dirty="0" err="1">
                <a:latin typeface="Courier New" panose="02070309020205020404" pitchFamily="49" charset="0"/>
              </a:rPr>
              <a:t>param.cell_size</a:t>
            </a:r>
            <a:r>
              <a:rPr lang="en-US" sz="1200" b="1" dirty="0">
                <a:latin typeface="Courier New" panose="02070309020205020404" pitchFamily="49" charset="0"/>
              </a:rPr>
              <a:t>=1.0;        </a:t>
            </a:r>
            <a:r>
              <a:rPr lang="en-US" sz="1200" b="1" dirty="0">
                <a:solidFill>
                  <a:srgbClr val="228B22"/>
                </a:solidFill>
                <a:latin typeface="Courier New" panose="02070309020205020404" pitchFamily="49" charset="0"/>
              </a:rPr>
              <a:t>% Volume element size parameter</a:t>
            </a:r>
          </a:p>
          <a:p>
            <a:r>
              <a:rPr lang="en-US" sz="1200" b="1" dirty="0" err="1">
                <a:latin typeface="Courier New" panose="02070309020205020404" pitchFamily="49" charset="0"/>
              </a:rPr>
              <a:t>param.Mode</a:t>
            </a:r>
            <a:r>
              <a:rPr lang="en-US" sz="1200" b="1" dirty="0">
                <a:latin typeface="Courier New" panose="02070309020205020404" pitchFamily="49" charset="0"/>
              </a:rPr>
              <a:t>=0;               </a:t>
            </a:r>
            <a:r>
              <a:rPr lang="en-US" sz="1200" b="1" dirty="0">
                <a:solidFill>
                  <a:srgbClr val="228B22"/>
                </a:solidFill>
                <a:latin typeface="Courier New" panose="02070309020205020404" pitchFamily="49" charset="0"/>
              </a:rPr>
              <a:t>% Set Mode=0 to make </a:t>
            </a:r>
            <a:r>
              <a:rPr lang="en-US" sz="1200" b="1" dirty="0" err="1">
                <a:solidFill>
                  <a:srgbClr val="228B22"/>
                </a:solidFill>
                <a:latin typeface="Courier New" panose="02070309020205020404" pitchFamily="49" charset="0"/>
              </a:rPr>
              <a:t>nirfast</a:t>
            </a:r>
            <a:r>
              <a:rPr lang="en-US" sz="1200" b="1" dirty="0">
                <a:solidFill>
                  <a:srgbClr val="228B22"/>
                </a:solidFill>
                <a:latin typeface="Courier New" panose="02070309020205020404" pitchFamily="49" charset="0"/>
              </a:rPr>
              <a:t> compliant mesh</a:t>
            </a:r>
          </a:p>
          <a:p>
            <a:r>
              <a:rPr lang="en-US" sz="1200" b="1" dirty="0" err="1">
                <a:latin typeface="Courier New" panose="02070309020205020404" pitchFamily="49" charset="0"/>
              </a:rPr>
              <a:t>tic;meshHD</a:t>
            </a:r>
            <a:r>
              <a:rPr lang="en-US" sz="1200" b="1" dirty="0">
                <a:latin typeface="Courier New" panose="02070309020205020404" pitchFamily="49" charset="0"/>
              </a:rPr>
              <a:t>=</a:t>
            </a:r>
            <a:r>
              <a:rPr lang="en-US" sz="1200" b="1" dirty="0" err="1">
                <a:latin typeface="Courier New" panose="02070309020205020404" pitchFamily="49" charset="0"/>
              </a:rPr>
              <a:t>NirfastMesh_Region</a:t>
            </a:r>
            <a:r>
              <a:rPr lang="en-US" sz="1200" b="1" dirty="0">
                <a:latin typeface="Courier New" panose="02070309020205020404" pitchFamily="49" charset="0"/>
              </a:rPr>
              <a:t>(</a:t>
            </a:r>
            <a:r>
              <a:rPr lang="en-US" sz="1200" b="1" dirty="0" err="1">
                <a:latin typeface="Courier New" panose="02070309020205020404" pitchFamily="49" charset="0"/>
              </a:rPr>
              <a:t>maskCrop,meshname,param</a:t>
            </a:r>
            <a:r>
              <a:rPr lang="en-US" sz="1200" b="1" dirty="0">
                <a:latin typeface="Courier New" panose="02070309020205020404" pitchFamily="49" charset="0"/>
              </a:rPr>
              <a:t>);toc</a:t>
            </a:r>
          </a:p>
          <a:p>
            <a:endParaRPr lang="en-US" sz="1200" b="1" dirty="0">
              <a:latin typeface="Courier New" panose="02070309020205020404" pitchFamily="49" charset="0"/>
            </a:endParaRPr>
          </a:p>
          <a:p>
            <a:r>
              <a:rPr lang="en-US" sz="1200" b="1" dirty="0">
                <a:solidFill>
                  <a:srgbClr val="228B22"/>
                </a:solidFill>
                <a:latin typeface="Courier New" panose="02070309020205020404" pitchFamily="49" charset="0"/>
              </a:rPr>
              <a:t>%make copy of mesh that only contains nodes and elements for visualization purposes</a:t>
            </a:r>
          </a:p>
          <a:p>
            <a:r>
              <a:rPr lang="en-US" sz="1200" b="1" dirty="0" err="1">
                <a:latin typeface="Courier New" panose="02070309020205020404" pitchFamily="49" charset="0"/>
              </a:rPr>
              <a:t>visMeshHD.nodes</a:t>
            </a:r>
            <a:r>
              <a:rPr lang="en-US" sz="1200" b="1" dirty="0">
                <a:latin typeface="Courier New" panose="02070309020205020404" pitchFamily="49" charset="0"/>
              </a:rPr>
              <a:t> = </a:t>
            </a:r>
            <a:r>
              <a:rPr lang="en-US" sz="1200" b="1" dirty="0" err="1">
                <a:latin typeface="Courier New" panose="02070309020205020404" pitchFamily="49" charset="0"/>
              </a:rPr>
              <a:t>meshHD.nodes</a:t>
            </a:r>
            <a:r>
              <a:rPr lang="en-US" sz="1200" b="1" dirty="0">
                <a:latin typeface="Courier New" panose="02070309020205020404" pitchFamily="49" charset="0"/>
              </a:rPr>
              <a:t>;</a:t>
            </a:r>
          </a:p>
          <a:p>
            <a:r>
              <a:rPr lang="en-US" sz="1200" b="1" dirty="0" err="1">
                <a:latin typeface="Courier New" panose="02070309020205020404" pitchFamily="49" charset="0"/>
              </a:rPr>
              <a:t>visMeshHD.elements</a:t>
            </a:r>
            <a:r>
              <a:rPr lang="en-US" sz="1200" b="1" dirty="0">
                <a:latin typeface="Courier New" panose="02070309020205020404" pitchFamily="49" charset="0"/>
              </a:rPr>
              <a:t> = </a:t>
            </a:r>
            <a:r>
              <a:rPr lang="en-US" sz="1200" b="1" dirty="0" err="1">
                <a:latin typeface="Courier New" panose="02070309020205020404" pitchFamily="49" charset="0"/>
              </a:rPr>
              <a:t>meshHD.elements</a:t>
            </a:r>
            <a:r>
              <a:rPr lang="en-US" sz="1200" b="1" dirty="0">
                <a:latin typeface="Courier New" panose="02070309020205020404" pitchFamily="49" charset="0"/>
              </a:rPr>
              <a:t>;</a:t>
            </a:r>
          </a:p>
          <a:p>
            <a:r>
              <a:rPr lang="en-US" sz="1200" b="1" dirty="0" err="1">
                <a:latin typeface="Courier New" panose="02070309020205020404" pitchFamily="49" charset="0"/>
              </a:rPr>
              <a:t>PlotMeshSurface</a:t>
            </a:r>
            <a:r>
              <a:rPr lang="en-US" sz="1200" b="1" dirty="0">
                <a:latin typeface="Courier New" panose="02070309020205020404" pitchFamily="49" charset="0"/>
              </a:rPr>
              <a:t>(</a:t>
            </a:r>
            <a:r>
              <a:rPr lang="en-US" sz="1200" b="1" dirty="0" err="1">
                <a:latin typeface="Courier New" panose="02070309020205020404" pitchFamily="49" charset="0"/>
              </a:rPr>
              <a:t>visMeshHD,pM</a:t>
            </a:r>
            <a:r>
              <a:rPr lang="en-US" sz="1200" b="1" dirty="0">
                <a:latin typeface="Courier New" panose="02070309020205020404" pitchFamily="49" charset="0"/>
              </a:rPr>
              <a:t>);view([70,60]) </a:t>
            </a:r>
            <a:r>
              <a:rPr lang="en-US" sz="1200" b="1" dirty="0">
                <a:solidFill>
                  <a:srgbClr val="228B22"/>
                </a:solidFill>
                <a:latin typeface="Courier New" panose="02070309020205020404" pitchFamily="49" charset="0"/>
              </a:rPr>
              <a:t>%Visualize in index space</a:t>
            </a:r>
            <a:endParaRPr lang="en-US" sz="1200" b="1" dirty="0">
              <a:latin typeface="Courier New" panose="02070309020205020404" pitchFamily="49" charset="0"/>
            </a:endParaRPr>
          </a:p>
          <a:p>
            <a:endParaRPr lang="en-US" sz="1200" b="1" dirty="0">
              <a:latin typeface="Courier New" panose="02070309020205020404" pitchFamily="49" charset="0"/>
            </a:endParaRPr>
          </a:p>
          <a:p>
            <a:r>
              <a:rPr lang="en-US" sz="1200" b="1" dirty="0">
                <a:solidFill>
                  <a:srgbClr val="228B22"/>
                </a:solidFill>
                <a:latin typeface="Courier New" panose="02070309020205020404" pitchFamily="49" charset="0"/>
              </a:rPr>
              <a:t>% Put coordinates back in coordinate space</a:t>
            </a:r>
            <a:r>
              <a:rPr lang="en-US" sz="1200" b="1" dirty="0">
                <a:latin typeface="Courier New" panose="02070309020205020404" pitchFamily="49" charset="0"/>
              </a:rPr>
              <a:t> </a:t>
            </a:r>
            <a:r>
              <a:rPr lang="en-US" sz="1200" b="1" dirty="0" err="1">
                <a:latin typeface="Courier New" panose="02070309020205020404" pitchFamily="49" charset="0"/>
              </a:rPr>
              <a:t>meshHD.nodes</a:t>
            </a:r>
            <a:r>
              <a:rPr lang="en-US" sz="1200" b="1" dirty="0">
                <a:latin typeface="Courier New" panose="02070309020205020404" pitchFamily="49" charset="0"/>
              </a:rPr>
              <a:t>=</a:t>
            </a:r>
            <a:r>
              <a:rPr lang="en-US" sz="1200" b="1" dirty="0" err="1">
                <a:latin typeface="Courier New" panose="02070309020205020404" pitchFamily="49" charset="0"/>
              </a:rPr>
              <a:t>change_space_coords</a:t>
            </a:r>
            <a:r>
              <a:rPr lang="en-US" sz="1200" b="1" dirty="0">
                <a:latin typeface="Courier New" panose="02070309020205020404" pitchFamily="49" charset="0"/>
              </a:rPr>
              <a:t>(meshHD.nodes,infoT1,'coord'); </a:t>
            </a:r>
            <a:r>
              <a:rPr lang="en-US" sz="1200" b="1" dirty="0">
                <a:solidFill>
                  <a:srgbClr val="228B22"/>
                </a:solidFill>
                <a:latin typeface="Courier New" panose="02070309020205020404" pitchFamily="49" charset="0"/>
              </a:rPr>
              <a:t>%for actual mesh </a:t>
            </a:r>
            <a:r>
              <a:rPr lang="en-US" sz="1200" b="1" dirty="0" err="1">
                <a:latin typeface="Courier New" panose="02070309020205020404" pitchFamily="49" charset="0"/>
              </a:rPr>
              <a:t>visMeshHD.nodes</a:t>
            </a:r>
            <a:r>
              <a:rPr lang="en-US" sz="1200" b="1" dirty="0">
                <a:latin typeface="Courier New" panose="02070309020205020404" pitchFamily="49" charset="0"/>
              </a:rPr>
              <a:t>=</a:t>
            </a:r>
            <a:r>
              <a:rPr lang="en-US" sz="1200" b="1" dirty="0" err="1">
                <a:latin typeface="Courier New" panose="02070309020205020404" pitchFamily="49" charset="0"/>
              </a:rPr>
              <a:t>change_space_coords</a:t>
            </a:r>
            <a:r>
              <a:rPr lang="en-US" sz="1200" b="1" dirty="0">
                <a:latin typeface="Courier New" panose="02070309020205020404" pitchFamily="49" charset="0"/>
              </a:rPr>
              <a:t>(visMeshHD.nodes,infoT1,'coord'); </a:t>
            </a:r>
            <a:r>
              <a:rPr lang="en-US" sz="1200" b="1" dirty="0">
                <a:solidFill>
                  <a:srgbClr val="228B22"/>
                </a:solidFill>
                <a:latin typeface="Courier New" panose="02070309020205020404" pitchFamily="49" charset="0"/>
              </a:rPr>
              <a:t>%for mesh that’s visualized </a:t>
            </a:r>
            <a:r>
              <a:rPr lang="en-US" sz="1200" b="1" dirty="0" err="1">
                <a:latin typeface="Courier New" panose="02070309020205020404" pitchFamily="49" charset="0"/>
              </a:rPr>
              <a:t>PlotMeshSurface</a:t>
            </a:r>
            <a:r>
              <a:rPr lang="en-US" sz="1200" b="1" dirty="0">
                <a:latin typeface="Courier New" panose="02070309020205020404" pitchFamily="49" charset="0"/>
              </a:rPr>
              <a:t>(</a:t>
            </a:r>
            <a:r>
              <a:rPr lang="en-US" sz="1200" b="1" dirty="0" err="1">
                <a:latin typeface="Courier New" panose="02070309020205020404" pitchFamily="49" charset="0"/>
              </a:rPr>
              <a:t>visMeshHD,pM</a:t>
            </a:r>
            <a:r>
              <a:rPr lang="en-US" sz="1200" b="1" dirty="0">
                <a:latin typeface="Courier New" panose="02070309020205020404" pitchFamily="49" charset="0"/>
              </a:rPr>
              <a:t>);view([70,60]) </a:t>
            </a:r>
            <a:r>
              <a:rPr lang="en-US" sz="1200" b="1" dirty="0">
                <a:solidFill>
                  <a:srgbClr val="228B22"/>
                </a:solidFill>
                <a:latin typeface="Courier New" panose="02070309020205020404" pitchFamily="49" charset="0"/>
              </a:rPr>
              <a:t>%Visualize in coordinate space</a:t>
            </a:r>
            <a:endParaRPr lang="en-US" sz="2800" b="1" dirty="0"/>
          </a:p>
        </p:txBody>
      </p:sp>
      <p:sp>
        <p:nvSpPr>
          <p:cNvPr id="20" name="Rounded Rectangle 20">
            <a:extLst>
              <a:ext uri="{FF2B5EF4-FFF2-40B4-BE49-F238E27FC236}">
                <a16:creationId xmlns:a16="http://schemas.microsoft.com/office/drawing/2014/main" id="{F7E95B9A-B5AE-FE75-C773-082CCABFA410}"/>
              </a:ext>
            </a:extLst>
          </p:cNvPr>
          <p:cNvSpPr/>
          <p:nvPr/>
        </p:nvSpPr>
        <p:spPr>
          <a:xfrm>
            <a:off x="9071231"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24" name="Straight Arrow Connector 23">
            <a:extLst>
              <a:ext uri="{FF2B5EF4-FFF2-40B4-BE49-F238E27FC236}">
                <a16:creationId xmlns:a16="http://schemas.microsoft.com/office/drawing/2014/main" id="{65CE2FB1-7B49-78B7-1850-FCA2E0D98350}"/>
              </a:ext>
            </a:extLst>
          </p:cNvPr>
          <p:cNvCxnSpPr>
            <a:cxnSpLocks/>
          </p:cNvCxnSpPr>
          <p:nvPr/>
        </p:nvCxnSpPr>
        <p:spPr>
          <a:xfrm>
            <a:off x="10228648"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5" name="Rounded Rectangle 22">
            <a:extLst>
              <a:ext uri="{FF2B5EF4-FFF2-40B4-BE49-F238E27FC236}">
                <a16:creationId xmlns:a16="http://schemas.microsoft.com/office/drawing/2014/main" id="{6683B7DF-F410-3463-AF29-78997F89B716}"/>
              </a:ext>
            </a:extLst>
          </p:cNvPr>
          <p:cNvSpPr/>
          <p:nvPr/>
        </p:nvSpPr>
        <p:spPr>
          <a:xfrm>
            <a:off x="9048536"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6" name="Straight Arrow Connector 25">
            <a:extLst>
              <a:ext uri="{FF2B5EF4-FFF2-40B4-BE49-F238E27FC236}">
                <a16:creationId xmlns:a16="http://schemas.microsoft.com/office/drawing/2014/main" id="{131FCA88-D5F3-C794-527A-A93DA7FFCB58}"/>
              </a:ext>
            </a:extLst>
          </p:cNvPr>
          <p:cNvCxnSpPr>
            <a:cxnSpLocks/>
          </p:cNvCxnSpPr>
          <p:nvPr/>
        </p:nvCxnSpPr>
        <p:spPr>
          <a:xfrm>
            <a:off x="10228648"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9" name="Rounded Rectangle 27">
            <a:extLst>
              <a:ext uri="{FF2B5EF4-FFF2-40B4-BE49-F238E27FC236}">
                <a16:creationId xmlns:a16="http://schemas.microsoft.com/office/drawing/2014/main" id="{F002821F-B0EC-9A02-112C-F968D5F5A2F6}"/>
              </a:ext>
            </a:extLst>
          </p:cNvPr>
          <p:cNvSpPr/>
          <p:nvPr/>
        </p:nvSpPr>
        <p:spPr>
          <a:xfrm>
            <a:off x="9048536" y="185087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LD Mesh Generation</a:t>
            </a:r>
          </a:p>
        </p:txBody>
      </p:sp>
      <p:cxnSp>
        <p:nvCxnSpPr>
          <p:cNvPr id="30" name="Straight Arrow Connector 29">
            <a:extLst>
              <a:ext uri="{FF2B5EF4-FFF2-40B4-BE49-F238E27FC236}">
                <a16:creationId xmlns:a16="http://schemas.microsoft.com/office/drawing/2014/main" id="{2677B74C-3E78-FDA4-F0F3-B8638A5151AD}"/>
              </a:ext>
            </a:extLst>
          </p:cNvPr>
          <p:cNvCxnSpPr>
            <a:cxnSpLocks/>
          </p:cNvCxnSpPr>
          <p:nvPr/>
        </p:nvCxnSpPr>
        <p:spPr>
          <a:xfrm>
            <a:off x="10228648" y="228360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Rounded Rectangle 23">
            <a:extLst>
              <a:ext uri="{FF2B5EF4-FFF2-40B4-BE49-F238E27FC236}">
                <a16:creationId xmlns:a16="http://schemas.microsoft.com/office/drawing/2014/main" id="{BBCFB46F-186C-DA02-B8E1-1032C743729C}"/>
              </a:ext>
            </a:extLst>
          </p:cNvPr>
          <p:cNvSpPr/>
          <p:nvPr/>
        </p:nvSpPr>
        <p:spPr>
          <a:xfrm>
            <a:off x="9048536" y="2623297"/>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cxnSp>
        <p:nvCxnSpPr>
          <p:cNvPr id="32" name="Straight Arrow Connector 31">
            <a:extLst>
              <a:ext uri="{FF2B5EF4-FFF2-40B4-BE49-F238E27FC236}">
                <a16:creationId xmlns:a16="http://schemas.microsoft.com/office/drawing/2014/main" id="{62E6A183-314C-560A-3F35-CB0D47EDC0D8}"/>
              </a:ext>
            </a:extLst>
          </p:cNvPr>
          <p:cNvCxnSpPr>
            <a:cxnSpLocks/>
          </p:cNvCxnSpPr>
          <p:nvPr/>
        </p:nvCxnSpPr>
        <p:spPr>
          <a:xfrm>
            <a:off x="10228648" y="3055128"/>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le 23">
            <a:extLst>
              <a:ext uri="{FF2B5EF4-FFF2-40B4-BE49-F238E27FC236}">
                <a16:creationId xmlns:a16="http://schemas.microsoft.com/office/drawing/2014/main" id="{5F939EA1-F0DA-0AF1-1377-00F29A351002}"/>
              </a:ext>
            </a:extLst>
          </p:cNvPr>
          <p:cNvSpPr/>
          <p:nvPr/>
        </p:nvSpPr>
        <p:spPr>
          <a:xfrm>
            <a:off x="9048536" y="3394822"/>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HD Mesh Generation</a:t>
            </a:r>
          </a:p>
        </p:txBody>
      </p:sp>
      <p:sp>
        <p:nvSpPr>
          <p:cNvPr id="17" name="Rectangle 16">
            <a:extLst>
              <a:ext uri="{FF2B5EF4-FFF2-40B4-BE49-F238E27FC236}">
                <a16:creationId xmlns:a16="http://schemas.microsoft.com/office/drawing/2014/main" id="{E1A8FBF5-1F03-E13B-2610-912F86AE0349}"/>
              </a:ext>
            </a:extLst>
          </p:cNvPr>
          <p:cNvSpPr/>
          <p:nvPr/>
        </p:nvSpPr>
        <p:spPr>
          <a:xfrm>
            <a:off x="1572512" y="4747273"/>
            <a:ext cx="1407758" cy="523220"/>
          </a:xfrm>
          <a:prstGeom prst="rect">
            <a:avLst/>
          </a:prstGeom>
        </p:spPr>
        <p:txBody>
          <a:bodyPr wrap="none">
            <a:spAutoFit/>
          </a:bodyPr>
          <a:lstStyle/>
          <a:p>
            <a:r>
              <a:rPr lang="en-US" sz="1400" dirty="0"/>
              <a:t>“index space”</a:t>
            </a:r>
          </a:p>
          <a:p>
            <a:r>
              <a:rPr lang="en-US" sz="1400" dirty="0"/>
              <a:t>is non-negative</a:t>
            </a:r>
          </a:p>
        </p:txBody>
      </p:sp>
      <p:sp>
        <p:nvSpPr>
          <p:cNvPr id="18" name="Rectangle 17">
            <a:extLst>
              <a:ext uri="{FF2B5EF4-FFF2-40B4-BE49-F238E27FC236}">
                <a16:creationId xmlns:a16="http://schemas.microsoft.com/office/drawing/2014/main" id="{6EF200F5-C231-248F-2B4B-C67F3F3A705E}"/>
              </a:ext>
            </a:extLst>
          </p:cNvPr>
          <p:cNvSpPr/>
          <p:nvPr/>
        </p:nvSpPr>
        <p:spPr>
          <a:xfrm>
            <a:off x="6002675" y="4656198"/>
            <a:ext cx="2234674" cy="738664"/>
          </a:xfrm>
          <a:prstGeom prst="rect">
            <a:avLst/>
          </a:prstGeom>
        </p:spPr>
        <p:txBody>
          <a:bodyPr wrap="square">
            <a:spAutoFit/>
          </a:bodyPr>
          <a:lstStyle/>
          <a:p>
            <a:pPr lvl="0" algn="ctr">
              <a:defRPr/>
            </a:pPr>
            <a:r>
              <a:rPr lang="en-US" sz="1400" dirty="0">
                <a:solidFill>
                  <a:prstClr val="white"/>
                </a:solidFill>
              </a:rPr>
              <a:t>“coordinate space”</a:t>
            </a:r>
          </a:p>
          <a:p>
            <a:pPr lvl="0" algn="ctr">
              <a:defRPr/>
            </a:pPr>
            <a:r>
              <a:rPr lang="en-US" sz="1400">
                <a:solidFill>
                  <a:prstClr val="white"/>
                </a:solidFill>
              </a:rPr>
              <a:t>The origin is in the center of volume</a:t>
            </a:r>
            <a:endParaRPr lang="en-US" sz="1400" dirty="0">
              <a:solidFill>
                <a:prstClr val="white"/>
              </a:solidFill>
            </a:endParaRPr>
          </a:p>
        </p:txBody>
      </p:sp>
      <p:sp>
        <p:nvSpPr>
          <p:cNvPr id="2" name="Slide Number Placeholder 1">
            <a:extLst>
              <a:ext uri="{FF2B5EF4-FFF2-40B4-BE49-F238E27FC236}">
                <a16:creationId xmlns:a16="http://schemas.microsoft.com/office/drawing/2014/main" id="{26C5FC16-297E-7CDD-0F0B-ACE9BC2B9D42}"/>
              </a:ext>
            </a:extLst>
          </p:cNvPr>
          <p:cNvSpPr>
            <a:spLocks noGrp="1"/>
          </p:cNvSpPr>
          <p:nvPr>
            <p:ph type="sldNum" sz="quarter" idx="12"/>
          </p:nvPr>
        </p:nvSpPr>
        <p:spPr/>
        <p:txBody>
          <a:bodyPr/>
          <a:lstStyle/>
          <a:p>
            <a:fld id="{A6EA515B-EB3D-473C-ADE9-FD8348C61D57}" type="slidenum">
              <a:rPr lang="en-US" smtClean="0"/>
              <a:t>32</a:t>
            </a:fld>
            <a:endParaRPr lang="en-US"/>
          </a:p>
        </p:txBody>
      </p:sp>
      <p:pic>
        <p:nvPicPr>
          <p:cNvPr id="3" name="Picture 2"/>
          <p:cNvPicPr>
            <a:picLocks noChangeAspect="1"/>
          </p:cNvPicPr>
          <p:nvPr/>
        </p:nvPicPr>
        <p:blipFill>
          <a:blip r:embed="rId3"/>
          <a:stretch>
            <a:fillRect/>
          </a:stretch>
        </p:blipFill>
        <p:spPr>
          <a:xfrm>
            <a:off x="2980270" y="4491476"/>
            <a:ext cx="1614495" cy="2366524"/>
          </a:xfrm>
          <a:prstGeom prst="rect">
            <a:avLst/>
          </a:prstGeom>
        </p:spPr>
      </p:pic>
      <p:pic>
        <p:nvPicPr>
          <p:cNvPr id="5" name="Picture 4"/>
          <p:cNvPicPr>
            <a:picLocks noChangeAspect="1"/>
          </p:cNvPicPr>
          <p:nvPr/>
        </p:nvPicPr>
        <p:blipFill>
          <a:blip r:embed="rId4"/>
          <a:stretch>
            <a:fillRect/>
          </a:stretch>
        </p:blipFill>
        <p:spPr>
          <a:xfrm>
            <a:off x="7998141" y="4491476"/>
            <a:ext cx="1614495" cy="2366524"/>
          </a:xfrm>
          <a:prstGeom prst="rect">
            <a:avLst/>
          </a:prstGeom>
        </p:spPr>
      </p:pic>
    </p:spTree>
    <p:extLst>
      <p:ext uri="{BB962C8B-B14F-4D97-AF65-F5344CB8AC3E}">
        <p14:creationId xmlns:p14="http://schemas.microsoft.com/office/powerpoint/2010/main" val="7687336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68369"/>
            <a:ext cx="12192000" cy="1116171"/>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Generate a high-density mesh and visualize</a:t>
            </a: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Notes and possible errors</a:t>
            </a:r>
          </a:p>
        </p:txBody>
      </p:sp>
      <p:pic>
        <p:nvPicPr>
          <p:cNvPr id="7" name="Picture 6" descr="Graphical user interface, application, Word&#10;&#10;Description automatically generated">
            <a:extLst>
              <a:ext uri="{FF2B5EF4-FFF2-40B4-BE49-F238E27FC236}">
                <a16:creationId xmlns:a16="http://schemas.microsoft.com/office/drawing/2014/main" id="{7ADEAD0C-D0FD-3E3E-B4F3-E55E09DD4D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97069" y="1449998"/>
            <a:ext cx="3582563" cy="692786"/>
          </a:xfrm>
          <a:prstGeom prst="rect">
            <a:avLst/>
          </a:prstGeom>
        </p:spPr>
      </p:pic>
      <p:pic>
        <p:nvPicPr>
          <p:cNvPr id="2" name="Picture 1"/>
          <p:cNvPicPr>
            <a:picLocks noChangeAspect="1"/>
          </p:cNvPicPr>
          <p:nvPr/>
        </p:nvPicPr>
        <p:blipFill>
          <a:blip r:embed="rId3"/>
          <a:stretch>
            <a:fillRect/>
          </a:stretch>
        </p:blipFill>
        <p:spPr>
          <a:xfrm>
            <a:off x="9002463" y="2892973"/>
            <a:ext cx="2771775" cy="1666875"/>
          </a:xfrm>
          <a:prstGeom prst="rect">
            <a:avLst/>
          </a:prstGeom>
        </p:spPr>
      </p:pic>
      <p:sp>
        <p:nvSpPr>
          <p:cNvPr id="3" name="TextBox 2"/>
          <p:cNvSpPr txBox="1"/>
          <p:nvPr/>
        </p:nvSpPr>
        <p:spPr>
          <a:xfrm>
            <a:off x="9033295" y="2246642"/>
            <a:ext cx="271011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Files to delete if File I/O Error occurs</a:t>
            </a:r>
          </a:p>
        </p:txBody>
      </p:sp>
      <p:sp>
        <p:nvSpPr>
          <p:cNvPr id="6" name="TextBox 5"/>
          <p:cNvSpPr txBox="1"/>
          <p:nvPr/>
        </p:nvSpPr>
        <p:spPr>
          <a:xfrm>
            <a:off x="8817054" y="1080666"/>
            <a:ext cx="314259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Pop-up box for File I/O Error</a:t>
            </a:r>
          </a:p>
        </p:txBody>
      </p:sp>
      <p:sp>
        <p:nvSpPr>
          <p:cNvPr id="4" name="Slide Number Placeholder 3">
            <a:extLst>
              <a:ext uri="{FF2B5EF4-FFF2-40B4-BE49-F238E27FC236}">
                <a16:creationId xmlns:a16="http://schemas.microsoft.com/office/drawing/2014/main" id="{27D6CBA3-9294-36AA-7E05-F6519A26C7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8" name="Content Placeholder 8">
            <a:extLst>
              <a:ext uri="{FF2B5EF4-FFF2-40B4-BE49-F238E27FC236}">
                <a16:creationId xmlns:a16="http://schemas.microsoft.com/office/drawing/2014/main" id="{B21481E0-D561-3638-6B72-B79593965B80}"/>
              </a:ext>
            </a:extLst>
          </p:cNvPr>
          <p:cNvSpPr txBox="1">
            <a:spLocks/>
          </p:cNvSpPr>
          <p:nvPr/>
        </p:nvSpPr>
        <p:spPr>
          <a:xfrm>
            <a:off x="48228" y="957127"/>
            <a:ext cx="8548841" cy="5930781"/>
          </a:xfrm>
          <a:prstGeom prst="rect">
            <a:avLst/>
          </a:prstGeom>
        </p:spPr>
        <p:txBody>
          <a:bodyPr>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1900" b="1" dirty="0">
                <a:latin typeface="+mj-lt"/>
                <a:cs typeface="Arial" panose="020B0604020202020204" pitchFamily="34" charset="0"/>
              </a:rPr>
              <a:t>Possible Errors in HD mesh generation</a:t>
            </a:r>
          </a:p>
          <a:p>
            <a:r>
              <a:rPr lang="en-US" sz="1700" b="1" dirty="0">
                <a:latin typeface="+mj-lt"/>
                <a:cs typeface="Arial" panose="020B0604020202020204" pitchFamily="34" charset="0"/>
              </a:rPr>
              <a:t>File I/O Error:</a:t>
            </a:r>
          </a:p>
          <a:p>
            <a:pPr lvl="1"/>
            <a:r>
              <a:rPr lang="en-US" sz="1300" b="1" dirty="0">
                <a:latin typeface="+mj-lt"/>
                <a:cs typeface="Arial" panose="020B0604020202020204" pitchFamily="34" charset="0"/>
              </a:rPr>
              <a:t>Solution: delete all mesh files in your output directory, change the </a:t>
            </a:r>
            <a:r>
              <a:rPr lang="en-US" sz="1300" b="1" dirty="0" err="1">
                <a:latin typeface="+mj-lt"/>
                <a:cs typeface="Arial" panose="020B0604020202020204" pitchFamily="34" charset="0"/>
              </a:rPr>
              <a:t>meshname</a:t>
            </a:r>
            <a:r>
              <a:rPr lang="en-US" sz="1300" b="1" dirty="0">
                <a:latin typeface="+mj-lt"/>
                <a:cs typeface="Arial" panose="020B0604020202020204" pitchFamily="34" charset="0"/>
              </a:rPr>
              <a:t> variable to a new name and re-run</a:t>
            </a:r>
          </a:p>
          <a:p>
            <a:pPr lvl="1"/>
            <a:r>
              <a:rPr lang="en-US" sz="1300" b="1" dirty="0">
                <a:latin typeface="+mj-lt"/>
                <a:cs typeface="Arial" panose="020B0604020202020204" pitchFamily="34" charset="0"/>
              </a:rPr>
              <a:t>Ex: ‘_HD_Mesh1’ </a:t>
            </a:r>
            <a:r>
              <a:rPr lang="en-US" sz="1300" b="1" dirty="0">
                <a:latin typeface="+mj-lt"/>
                <a:cs typeface="Arial" panose="020B0604020202020204" pitchFamily="34" charset="0"/>
                <a:sym typeface="Wingdings" panose="05000000000000000000" pitchFamily="2" charset="2"/>
              </a:rPr>
              <a:t></a:t>
            </a:r>
            <a:r>
              <a:rPr lang="en-US" sz="1300" b="1" dirty="0">
                <a:latin typeface="+mj-lt"/>
                <a:cs typeface="Arial" panose="020B0604020202020204" pitchFamily="34" charset="0"/>
              </a:rPr>
              <a:t> ‘_HD_Mesh0’</a:t>
            </a:r>
          </a:p>
          <a:p>
            <a:pPr lvl="1"/>
            <a:r>
              <a:rPr lang="en-US" sz="1300" b="1" dirty="0">
                <a:latin typeface="+mj-lt"/>
                <a:cs typeface="Arial" panose="020B0604020202020204" pitchFamily="34" charset="0"/>
              </a:rPr>
              <a:t>Make sure you delete these files from the file manager, and NOT within </a:t>
            </a:r>
            <a:r>
              <a:rPr lang="en-US" sz="1300" b="1" dirty="0" err="1">
                <a:latin typeface="+mj-lt"/>
                <a:cs typeface="Arial" panose="020B0604020202020204" pitchFamily="34" charset="0"/>
              </a:rPr>
              <a:t>matlab</a:t>
            </a:r>
            <a:endParaRPr lang="en-US" sz="1300" b="1" dirty="0">
              <a:latin typeface="+mj-lt"/>
              <a:cs typeface="Arial" panose="020B0604020202020204" pitchFamily="34" charset="0"/>
            </a:endParaRPr>
          </a:p>
          <a:p>
            <a:pPr lvl="1"/>
            <a:r>
              <a:rPr lang="en-US" sz="1300" b="1" dirty="0">
                <a:latin typeface="+mj-lt"/>
                <a:cs typeface="Arial" panose="020B0604020202020204" pitchFamily="34" charset="0"/>
              </a:rPr>
              <a:t>If the above doesn’t work, create an entirely new output directory, make that directory your current folder, then re-run lines 149-168</a:t>
            </a:r>
          </a:p>
          <a:p>
            <a:r>
              <a:rPr lang="en-US" sz="1700" b="1" dirty="0">
                <a:latin typeface="+mj-lt"/>
                <a:cs typeface="Arial" panose="020B0604020202020204" pitchFamily="34" charset="0"/>
              </a:rPr>
              <a:t>Poor mesh quality</a:t>
            </a:r>
          </a:p>
          <a:p>
            <a:pPr lvl="1"/>
            <a:r>
              <a:rPr lang="en-US" sz="1300" b="1" dirty="0">
                <a:latin typeface="+mj-lt"/>
                <a:cs typeface="Arial" panose="020B0604020202020204" pitchFamily="34" charset="0"/>
              </a:rPr>
              <a:t>Occurs if number of nodes in mesh is greater than 1,000,000</a:t>
            </a:r>
          </a:p>
          <a:p>
            <a:pPr lvl="1"/>
            <a:r>
              <a:rPr lang="en-US" sz="1300" b="1" dirty="0">
                <a:latin typeface="+mj-lt"/>
                <a:cs typeface="Arial" panose="020B0604020202020204" pitchFamily="34" charset="0"/>
              </a:rPr>
              <a:t>This is why we make smaller HD meshes and tune </a:t>
            </a:r>
            <a:r>
              <a:rPr lang="en-US" sz="1300" b="1" dirty="0" err="1">
                <a:latin typeface="+mj-lt"/>
                <a:cs typeface="Arial" panose="020B0604020202020204" pitchFamily="34" charset="0"/>
              </a:rPr>
              <a:t>params.cell</a:t>
            </a:r>
            <a:r>
              <a:rPr lang="en-US" sz="1300" b="1" dirty="0">
                <a:latin typeface="+mj-lt"/>
                <a:cs typeface="Arial" panose="020B0604020202020204" pitchFamily="34" charset="0"/>
              </a:rPr>
              <a:t> size</a:t>
            </a:r>
          </a:p>
          <a:p>
            <a:pPr lvl="1"/>
            <a:endParaRPr lang="en-US" sz="1200" b="1" dirty="0">
              <a:latin typeface="+mj-lt"/>
              <a:cs typeface="Arial" panose="020B0604020202020204" pitchFamily="34" charset="0"/>
            </a:endParaRPr>
          </a:p>
          <a:p>
            <a:pPr marL="0" indent="0">
              <a:buNone/>
            </a:pPr>
            <a:r>
              <a:rPr lang="en-US" sz="1900" b="1" dirty="0">
                <a:latin typeface="+mj-lt"/>
                <a:cs typeface="Arial" panose="020B0604020202020204" pitchFamily="34" charset="0"/>
              </a:rPr>
              <a:t>Parameters</a:t>
            </a:r>
          </a:p>
          <a:p>
            <a:r>
              <a:rPr lang="en-US" sz="1700" b="1" dirty="0" err="1">
                <a:latin typeface="+mj-lt"/>
                <a:cs typeface="Arial" panose="020B0604020202020204" pitchFamily="34" charset="0"/>
              </a:rPr>
              <a:t>Cell_size</a:t>
            </a:r>
            <a:r>
              <a:rPr lang="en-US" sz="1700" b="1" dirty="0">
                <a:latin typeface="+mj-lt"/>
                <a:cs typeface="Arial" panose="020B0604020202020204" pitchFamily="34" charset="0"/>
              </a:rPr>
              <a:t> = size of internal </a:t>
            </a:r>
            <a:r>
              <a:rPr lang="en-US" sz="1700" b="1" dirty="0" err="1">
                <a:latin typeface="+mj-lt"/>
                <a:cs typeface="Arial" panose="020B0604020202020204" pitchFamily="34" charset="0"/>
              </a:rPr>
              <a:t>tetrahedra</a:t>
            </a:r>
            <a:endParaRPr lang="en-US" sz="1700" b="1" dirty="0">
              <a:latin typeface="+mj-lt"/>
              <a:cs typeface="Arial" panose="020B0604020202020204" pitchFamily="34" charset="0"/>
            </a:endParaRPr>
          </a:p>
          <a:p>
            <a:pPr lvl="1"/>
            <a:r>
              <a:rPr lang="en-US" sz="1300" b="1" dirty="0">
                <a:latin typeface="+mj-lt"/>
                <a:cs typeface="Arial" panose="020B0604020202020204" pitchFamily="34" charset="0"/>
              </a:rPr>
              <a:t>This can be changed to ensure that the number of nodes in the mesh does not exceed 999,999</a:t>
            </a:r>
          </a:p>
          <a:p>
            <a:pPr lvl="1"/>
            <a:r>
              <a:rPr lang="en-US" sz="1300" b="1" dirty="0">
                <a:latin typeface="+mj-lt"/>
                <a:cs typeface="Arial" panose="020B0604020202020204" pitchFamily="34" charset="0"/>
              </a:rPr>
              <a:t>For HD meshes, this is typically set to 1.0 for visual pad, and 2.0 for larger volume meshes i.e. full head</a:t>
            </a:r>
          </a:p>
          <a:p>
            <a:r>
              <a:rPr lang="en-US" sz="1700" b="1" dirty="0" err="1">
                <a:latin typeface="+mj-lt"/>
                <a:cs typeface="Arial" panose="020B0604020202020204" pitchFamily="34" charset="0"/>
              </a:rPr>
              <a:t>Facet_distance</a:t>
            </a:r>
            <a:r>
              <a:rPr lang="en-US" sz="1700" b="1" dirty="0">
                <a:latin typeface="+mj-lt"/>
                <a:cs typeface="Arial" panose="020B0604020202020204" pitchFamily="34" charset="0"/>
              </a:rPr>
              <a:t> = error tolerance at boundary for node positions</a:t>
            </a:r>
          </a:p>
          <a:p>
            <a:pPr lvl="1"/>
            <a:r>
              <a:rPr lang="en-US" sz="1300" b="1" dirty="0">
                <a:latin typeface="+mj-lt"/>
                <a:cs typeface="Arial" panose="020B0604020202020204" pitchFamily="34" charset="0"/>
              </a:rPr>
              <a:t>Typically set to 2.0 for HD meshes</a:t>
            </a:r>
          </a:p>
          <a:p>
            <a:r>
              <a:rPr lang="en-US" sz="1700" b="1" dirty="0" err="1">
                <a:latin typeface="+mj-lt"/>
                <a:cs typeface="Arial" panose="020B0604020202020204" pitchFamily="34" charset="0"/>
              </a:rPr>
              <a:t>Facet_size</a:t>
            </a:r>
            <a:r>
              <a:rPr lang="en-US" sz="1700" b="1" dirty="0">
                <a:latin typeface="+mj-lt"/>
                <a:cs typeface="Arial" panose="020B0604020202020204" pitchFamily="34" charset="0"/>
              </a:rPr>
              <a:t> = size of surface triangles of mesh</a:t>
            </a:r>
          </a:p>
          <a:p>
            <a:pPr lvl="1"/>
            <a:r>
              <a:rPr lang="en-US" sz="1300" b="1" dirty="0">
                <a:latin typeface="+mj-lt"/>
                <a:cs typeface="Arial" panose="020B0604020202020204" pitchFamily="34" charset="0"/>
              </a:rPr>
              <a:t>Want to keep this as small as possible, as we want the surface to be highly faceted</a:t>
            </a:r>
          </a:p>
          <a:p>
            <a:pPr lvl="1"/>
            <a:r>
              <a:rPr lang="en-US" sz="1300" b="1" dirty="0">
                <a:latin typeface="+mj-lt"/>
                <a:cs typeface="Arial" panose="020B0604020202020204" pitchFamily="34" charset="0"/>
              </a:rPr>
              <a:t>Typically set to 0.8 for HD meshes</a:t>
            </a:r>
          </a:p>
        </p:txBody>
      </p:sp>
    </p:spTree>
    <p:extLst>
      <p:ext uri="{BB962C8B-B14F-4D97-AF65-F5344CB8AC3E}">
        <p14:creationId xmlns:p14="http://schemas.microsoft.com/office/powerpoint/2010/main" val="5638077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2739" y="3055128"/>
            <a:ext cx="5017822" cy="3776913"/>
          </a:xfrm>
          <a:prstGeom prst="rect">
            <a:avLst/>
          </a:prstGeom>
        </p:spPr>
      </p:pic>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Place the optodes on the HD mesh</a:t>
            </a:r>
          </a:p>
        </p:txBody>
      </p:sp>
      <p:sp>
        <p:nvSpPr>
          <p:cNvPr id="7" name="TextBox 6"/>
          <p:cNvSpPr txBox="1"/>
          <p:nvPr/>
        </p:nvSpPr>
        <p:spPr>
          <a:xfrm>
            <a:off x="148281" y="3297718"/>
            <a:ext cx="3481327" cy="2862322"/>
          </a:xfrm>
          <a:prstGeom prst="rect">
            <a:avLst/>
          </a:prstGeom>
          <a:noFill/>
        </p:spPr>
        <p:txBody>
          <a:bodyPr wrap="square" rtlCol="0">
            <a:spAutoFit/>
          </a:bodyPr>
          <a:lstStyle/>
          <a:p>
            <a:r>
              <a:rPr lang="en-US" sz="1200" b="1" dirty="0">
                <a:solidFill>
                  <a:srgbClr val="228B22"/>
                </a:solidFill>
                <a:latin typeface="Courier New" panose="02070309020205020404" pitchFamily="49" charset="0"/>
              </a:rPr>
              <a:t>% get relaxed </a:t>
            </a:r>
            <a:r>
              <a:rPr lang="en-US" sz="1200" b="1" dirty="0" err="1">
                <a:solidFill>
                  <a:srgbClr val="228B22"/>
                </a:solidFill>
                <a:latin typeface="Courier New" panose="02070309020205020404" pitchFamily="49" charset="0"/>
              </a:rPr>
              <a:t>optode</a:t>
            </a:r>
            <a:r>
              <a:rPr lang="en-US" sz="1200" b="1" dirty="0">
                <a:solidFill>
                  <a:srgbClr val="228B22"/>
                </a:solidFill>
                <a:latin typeface="Courier New" panose="02070309020205020404" pitchFamily="49" charset="0"/>
              </a:rPr>
              <a:t> positions from Hummingbird</a:t>
            </a:r>
            <a:endParaRPr lang="en-US" sz="1200" b="1" dirty="0">
              <a:solidFill>
                <a:srgbClr val="228B22"/>
              </a:solidFill>
              <a:latin typeface="Arial" panose="020B0604020202020204" pitchFamily="34" charset="0"/>
              <a:cs typeface="Arial" panose="020B0604020202020204" pitchFamily="34" charset="0"/>
            </a:endParaRPr>
          </a:p>
          <a:p>
            <a:endParaRPr lang="en-US" sz="1200" b="1" dirty="0">
              <a:solidFill>
                <a:srgbClr val="228B22"/>
              </a:solidFill>
              <a:latin typeface="Arial" panose="020B0604020202020204" pitchFamily="34" charset="0"/>
              <a:cs typeface="Arial" panose="020B0604020202020204" pitchFamily="34" charset="0"/>
            </a:endParaRPr>
          </a:p>
          <a:p>
            <a:r>
              <a:rPr lang="en-US" sz="1200" b="1" dirty="0">
                <a:solidFill>
                  <a:srgbClr val="228B22"/>
                </a:solidFill>
                <a:latin typeface="Courier New" panose="02070309020205020404" pitchFamily="49" charset="0"/>
              </a:rPr>
              <a:t>% input structure</a:t>
            </a:r>
          </a:p>
          <a:p>
            <a:r>
              <a:rPr lang="en-US" sz="1200" b="1" dirty="0" err="1">
                <a:latin typeface="Courier New" panose="02070309020205020404" pitchFamily="49" charset="0"/>
              </a:rPr>
              <a:t>ds_HD</a:t>
            </a:r>
            <a:r>
              <a:rPr lang="en-US" sz="1200" b="1" dirty="0">
                <a:latin typeface="Courier New" panose="02070309020205020404" pitchFamily="49" charset="0"/>
              </a:rPr>
              <a:t> = </a:t>
            </a:r>
            <a:r>
              <a:rPr lang="en-US" sz="1200" b="1" dirty="0" err="1">
                <a:latin typeface="Courier New" panose="02070309020205020404" pitchFamily="49" charset="0"/>
              </a:rPr>
              <a:t>DataStorage</a:t>
            </a:r>
            <a:r>
              <a:rPr lang="en-US" sz="1200" b="1" dirty="0">
                <a:latin typeface="Courier New" panose="02070309020205020404" pitchFamily="49" charset="0"/>
              </a:rPr>
              <a:t>();</a:t>
            </a:r>
          </a:p>
          <a:p>
            <a:r>
              <a:rPr lang="en-US" sz="1200" b="1" dirty="0" err="1">
                <a:latin typeface="Courier New" panose="02070309020205020404" pitchFamily="49" charset="0"/>
              </a:rPr>
              <a:t>ds_HD.dI.tpos</a:t>
            </a:r>
            <a:r>
              <a:rPr lang="en-US" sz="1200" b="1" dirty="0">
                <a:latin typeface="Courier New" panose="02070309020205020404" pitchFamily="49" charset="0"/>
              </a:rPr>
              <a:t> = </a:t>
            </a:r>
            <a:r>
              <a:rPr lang="en-US" sz="1200" b="1" dirty="0" err="1">
                <a:latin typeface="Courier New" panose="02070309020205020404" pitchFamily="49" charset="0"/>
              </a:rPr>
              <a:t>tposNew</a:t>
            </a:r>
            <a:r>
              <a:rPr lang="en-US" sz="1200" b="1" dirty="0">
                <a:latin typeface="Courier New" panose="02070309020205020404" pitchFamily="49" charset="0"/>
              </a:rPr>
              <a:t>;       </a:t>
            </a:r>
          </a:p>
          <a:p>
            <a:r>
              <a:rPr lang="en-US" sz="1200" b="1" dirty="0" err="1">
                <a:latin typeface="Courier New" panose="02070309020205020404" pitchFamily="49" charset="0"/>
              </a:rPr>
              <a:t>ds_HD.dI.mesh</a:t>
            </a:r>
            <a:r>
              <a:rPr lang="en-US" sz="1200" b="1" dirty="0">
                <a:latin typeface="Courier New" panose="02070309020205020404" pitchFamily="49" charset="0"/>
              </a:rPr>
              <a:t> = </a:t>
            </a:r>
            <a:r>
              <a:rPr lang="en-US" sz="1200" b="1" dirty="0" err="1">
                <a:latin typeface="Courier New" panose="02070309020205020404" pitchFamily="49" charset="0"/>
              </a:rPr>
              <a:t>visMeshHD</a:t>
            </a:r>
            <a:r>
              <a:rPr lang="en-US" sz="1200" b="1" dirty="0">
                <a:latin typeface="Courier New" panose="02070309020205020404" pitchFamily="49" charset="0"/>
              </a:rPr>
              <a:t>;</a:t>
            </a:r>
          </a:p>
          <a:p>
            <a:r>
              <a:rPr lang="en-US" sz="1200" b="1" dirty="0" err="1">
                <a:latin typeface="Courier New" panose="02070309020205020404" pitchFamily="49" charset="0"/>
              </a:rPr>
              <a:t>ds_HD.dI.pM</a:t>
            </a:r>
            <a:r>
              <a:rPr lang="en-US" sz="1200" b="1" dirty="0">
                <a:latin typeface="Courier New" panose="02070309020205020404" pitchFamily="49" charset="0"/>
              </a:rPr>
              <a:t> = </a:t>
            </a:r>
            <a:r>
              <a:rPr lang="en-US" sz="1200" b="1" dirty="0" err="1">
                <a:latin typeface="Courier New" panose="02070309020205020404" pitchFamily="49" charset="0"/>
              </a:rPr>
              <a:t>pM</a:t>
            </a:r>
            <a:r>
              <a:rPr lang="en-US" sz="1200" b="1" dirty="0">
                <a:latin typeface="Courier New" panose="02070309020205020404" pitchFamily="49" charset="0"/>
              </a:rPr>
              <a:t>;</a:t>
            </a:r>
          </a:p>
          <a:p>
            <a:r>
              <a:rPr lang="en-US" sz="1200" b="1" dirty="0" err="1">
                <a:latin typeface="Courier New" panose="02070309020205020404" pitchFamily="49" charset="0"/>
              </a:rPr>
              <a:t>ds_HD.dI.paramsFoci</a:t>
            </a:r>
            <a:r>
              <a:rPr lang="en-US" sz="1200" b="1" dirty="0">
                <a:latin typeface="Courier New" panose="02070309020205020404" pitchFamily="49" charset="0"/>
              </a:rPr>
              <a:t> = </a:t>
            </a:r>
            <a:r>
              <a:rPr lang="en-US" sz="1200" b="1" dirty="0" err="1">
                <a:latin typeface="Courier New" panose="02070309020205020404" pitchFamily="49" charset="0"/>
              </a:rPr>
              <a:t>paramsFoci</a:t>
            </a:r>
            <a:r>
              <a:rPr lang="en-US" sz="1200" b="1" dirty="0">
                <a:latin typeface="Courier New" panose="02070309020205020404" pitchFamily="49" charset="0"/>
              </a:rPr>
              <a:t>;</a:t>
            </a:r>
          </a:p>
          <a:p>
            <a:r>
              <a:rPr lang="en-US" sz="1200" b="1" dirty="0" err="1">
                <a:latin typeface="Courier New" panose="02070309020205020404" pitchFamily="49" charset="0"/>
              </a:rPr>
              <a:t>ds_HD.dI.Ns</a:t>
            </a:r>
            <a:r>
              <a:rPr lang="en-US" sz="1200" b="1" dirty="0">
                <a:latin typeface="Courier New" panose="02070309020205020404" pitchFamily="49" charset="0"/>
              </a:rPr>
              <a:t> = Ns;</a:t>
            </a:r>
          </a:p>
          <a:p>
            <a:r>
              <a:rPr lang="en-US" sz="1200" b="1" dirty="0" err="1">
                <a:latin typeface="Courier New" panose="02070309020205020404" pitchFamily="49" charset="0"/>
              </a:rPr>
              <a:t>ds_HD.dI.rad</a:t>
            </a:r>
            <a:r>
              <a:rPr lang="en-US" sz="1200" b="1" dirty="0">
                <a:latin typeface="Courier New" panose="02070309020205020404" pitchFamily="49" charset="0"/>
              </a:rPr>
              <a:t> = rad;</a:t>
            </a:r>
          </a:p>
          <a:p>
            <a:endParaRPr lang="en-US" sz="1200" b="1" dirty="0">
              <a:solidFill>
                <a:srgbClr val="228B22"/>
              </a:solidFill>
              <a:latin typeface="Courier New" panose="02070309020205020404" pitchFamily="49" charset="0"/>
            </a:endParaRPr>
          </a:p>
          <a:p>
            <a:r>
              <a:rPr lang="en-US" sz="1200" b="1" dirty="0">
                <a:solidFill>
                  <a:srgbClr val="228B22"/>
                </a:solidFill>
                <a:latin typeface="Courier New" panose="02070309020205020404" pitchFamily="49" charset="0"/>
              </a:rPr>
              <a:t>% run hummingbird</a:t>
            </a:r>
          </a:p>
          <a:p>
            <a:r>
              <a:rPr lang="en-US" sz="1200" b="1" dirty="0" err="1">
                <a:latin typeface="Courier New" panose="02070309020205020404" pitchFamily="49" charset="0"/>
              </a:rPr>
              <a:t>myapp</a:t>
            </a:r>
            <a:r>
              <a:rPr lang="en-US" sz="1200" b="1" dirty="0">
                <a:latin typeface="Courier New" panose="02070309020205020404" pitchFamily="49" charset="0"/>
              </a:rPr>
              <a:t>=Hummingbird(</a:t>
            </a:r>
            <a:r>
              <a:rPr lang="en-US" sz="1200" b="1" dirty="0" err="1">
                <a:latin typeface="Courier New" panose="02070309020205020404" pitchFamily="49" charset="0"/>
              </a:rPr>
              <a:t>ds_HD</a:t>
            </a:r>
            <a:r>
              <a:rPr lang="en-US" sz="1200" b="1" dirty="0">
                <a:latin typeface="Courier New" panose="02070309020205020404" pitchFamily="49" charset="0"/>
              </a:rPr>
              <a:t>);</a:t>
            </a:r>
          </a:p>
          <a:p>
            <a:r>
              <a:rPr lang="en-US" sz="1200" b="1" dirty="0">
                <a:latin typeface="Courier New" panose="02070309020205020404" pitchFamily="49" charset="0"/>
              </a:rPr>
              <a:t>while </a:t>
            </a:r>
            <a:r>
              <a:rPr lang="en-US" sz="1200" b="1" dirty="0" err="1">
                <a:latin typeface="Courier New" panose="02070309020205020404" pitchFamily="49" charset="0"/>
              </a:rPr>
              <a:t>isvalid</a:t>
            </a:r>
            <a:r>
              <a:rPr lang="en-US" sz="1200" b="1" dirty="0">
                <a:latin typeface="Courier New" panose="02070309020205020404" pitchFamily="49" charset="0"/>
              </a:rPr>
              <a:t>(</a:t>
            </a:r>
            <a:r>
              <a:rPr lang="en-US" sz="1200" b="1" dirty="0" err="1">
                <a:latin typeface="Courier New" panose="02070309020205020404" pitchFamily="49" charset="0"/>
              </a:rPr>
              <a:t>myapp</a:t>
            </a:r>
            <a:r>
              <a:rPr lang="en-US" sz="1200" b="1" dirty="0">
                <a:latin typeface="Courier New" panose="02070309020205020404" pitchFamily="49" charset="0"/>
              </a:rPr>
              <a:t>);pause(0.1);end</a:t>
            </a:r>
          </a:p>
        </p:txBody>
      </p:sp>
      <p:sp>
        <p:nvSpPr>
          <p:cNvPr id="26" name="Rounded Rectangle 20">
            <a:extLst>
              <a:ext uri="{FF2B5EF4-FFF2-40B4-BE49-F238E27FC236}">
                <a16:creationId xmlns:a16="http://schemas.microsoft.com/office/drawing/2014/main" id="{D3E782AB-1227-CFC2-397E-4274537EED0F}"/>
              </a:ext>
            </a:extLst>
          </p:cNvPr>
          <p:cNvSpPr/>
          <p:nvPr/>
        </p:nvSpPr>
        <p:spPr>
          <a:xfrm>
            <a:off x="9071231" y="305468"/>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27" name="Straight Arrow Connector 26">
            <a:extLst>
              <a:ext uri="{FF2B5EF4-FFF2-40B4-BE49-F238E27FC236}">
                <a16:creationId xmlns:a16="http://schemas.microsoft.com/office/drawing/2014/main" id="{4722CC0A-A9C8-E64B-5066-5A35D275001D}"/>
              </a:ext>
            </a:extLst>
          </p:cNvPr>
          <p:cNvCxnSpPr>
            <a:cxnSpLocks/>
          </p:cNvCxnSpPr>
          <p:nvPr/>
        </p:nvCxnSpPr>
        <p:spPr>
          <a:xfrm>
            <a:off x="10228648" y="72903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2">
            <a:extLst>
              <a:ext uri="{FF2B5EF4-FFF2-40B4-BE49-F238E27FC236}">
                <a16:creationId xmlns:a16="http://schemas.microsoft.com/office/drawing/2014/main" id="{A2EB02D8-C75E-AF38-687B-3FEDC8E4B102}"/>
              </a:ext>
            </a:extLst>
          </p:cNvPr>
          <p:cNvSpPr/>
          <p:nvPr/>
        </p:nvSpPr>
        <p:spPr>
          <a:xfrm>
            <a:off x="9048536" y="107845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9" name="Straight Arrow Connector 28">
            <a:extLst>
              <a:ext uri="{FF2B5EF4-FFF2-40B4-BE49-F238E27FC236}">
                <a16:creationId xmlns:a16="http://schemas.microsoft.com/office/drawing/2014/main" id="{BB8A5F8C-C16C-ACC1-C39C-86BF50D20CF8}"/>
              </a:ext>
            </a:extLst>
          </p:cNvPr>
          <p:cNvCxnSpPr>
            <a:cxnSpLocks/>
          </p:cNvCxnSpPr>
          <p:nvPr/>
        </p:nvCxnSpPr>
        <p:spPr>
          <a:xfrm>
            <a:off x="10228648" y="151118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7">
            <a:extLst>
              <a:ext uri="{FF2B5EF4-FFF2-40B4-BE49-F238E27FC236}">
                <a16:creationId xmlns:a16="http://schemas.microsoft.com/office/drawing/2014/main" id="{01632A59-D4CC-2329-600C-F73CD4F650EA}"/>
              </a:ext>
            </a:extLst>
          </p:cNvPr>
          <p:cNvSpPr/>
          <p:nvPr/>
        </p:nvSpPr>
        <p:spPr>
          <a:xfrm>
            <a:off x="9048536" y="185087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LD Mesh Generation</a:t>
            </a:r>
          </a:p>
        </p:txBody>
      </p:sp>
      <p:cxnSp>
        <p:nvCxnSpPr>
          <p:cNvPr id="31" name="Straight Arrow Connector 30">
            <a:extLst>
              <a:ext uri="{FF2B5EF4-FFF2-40B4-BE49-F238E27FC236}">
                <a16:creationId xmlns:a16="http://schemas.microsoft.com/office/drawing/2014/main" id="{C0E9E97D-5E52-8D7C-872C-ADFE18106178}"/>
              </a:ext>
            </a:extLst>
          </p:cNvPr>
          <p:cNvCxnSpPr>
            <a:cxnSpLocks/>
          </p:cNvCxnSpPr>
          <p:nvPr/>
        </p:nvCxnSpPr>
        <p:spPr>
          <a:xfrm>
            <a:off x="10228648" y="228360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2" name="Rounded Rectangle 23">
            <a:extLst>
              <a:ext uri="{FF2B5EF4-FFF2-40B4-BE49-F238E27FC236}">
                <a16:creationId xmlns:a16="http://schemas.microsoft.com/office/drawing/2014/main" id="{33990F0D-28E4-5782-C39B-66FA4662DAD1}"/>
              </a:ext>
            </a:extLst>
          </p:cNvPr>
          <p:cNvSpPr/>
          <p:nvPr/>
        </p:nvSpPr>
        <p:spPr>
          <a:xfrm>
            <a:off x="9048536" y="2623297"/>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cxnSp>
        <p:nvCxnSpPr>
          <p:cNvPr id="33" name="Straight Arrow Connector 32">
            <a:extLst>
              <a:ext uri="{FF2B5EF4-FFF2-40B4-BE49-F238E27FC236}">
                <a16:creationId xmlns:a16="http://schemas.microsoft.com/office/drawing/2014/main" id="{9A3B69F5-DA7B-5265-3D55-4156F384BE5F}"/>
              </a:ext>
            </a:extLst>
          </p:cNvPr>
          <p:cNvCxnSpPr>
            <a:cxnSpLocks/>
          </p:cNvCxnSpPr>
          <p:nvPr/>
        </p:nvCxnSpPr>
        <p:spPr>
          <a:xfrm>
            <a:off x="10228648" y="3055128"/>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23">
            <a:extLst>
              <a:ext uri="{FF2B5EF4-FFF2-40B4-BE49-F238E27FC236}">
                <a16:creationId xmlns:a16="http://schemas.microsoft.com/office/drawing/2014/main" id="{5D3CE749-A3F1-A57A-B31A-CBD39BA5EB33}"/>
              </a:ext>
            </a:extLst>
          </p:cNvPr>
          <p:cNvSpPr/>
          <p:nvPr/>
        </p:nvSpPr>
        <p:spPr>
          <a:xfrm>
            <a:off x="9048536" y="339482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HD Mesh Generation</a:t>
            </a:r>
          </a:p>
        </p:txBody>
      </p:sp>
      <p:cxnSp>
        <p:nvCxnSpPr>
          <p:cNvPr id="35" name="Straight Arrow Connector 34">
            <a:extLst>
              <a:ext uri="{FF2B5EF4-FFF2-40B4-BE49-F238E27FC236}">
                <a16:creationId xmlns:a16="http://schemas.microsoft.com/office/drawing/2014/main" id="{EA10DCD6-0C3D-48EE-DC91-5DA83CA6E356}"/>
              </a:ext>
            </a:extLst>
          </p:cNvPr>
          <p:cNvCxnSpPr>
            <a:cxnSpLocks/>
          </p:cNvCxnSpPr>
          <p:nvPr/>
        </p:nvCxnSpPr>
        <p:spPr>
          <a:xfrm>
            <a:off x="10228648" y="3826653"/>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23">
            <a:extLst>
              <a:ext uri="{FF2B5EF4-FFF2-40B4-BE49-F238E27FC236}">
                <a16:creationId xmlns:a16="http://schemas.microsoft.com/office/drawing/2014/main" id="{89FDD0FE-B77D-06ED-4132-985706EA6222}"/>
              </a:ext>
            </a:extLst>
          </p:cNvPr>
          <p:cNvSpPr/>
          <p:nvPr/>
        </p:nvSpPr>
        <p:spPr>
          <a:xfrm>
            <a:off x="9048536" y="4166347"/>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21" name="Rectangle 20">
            <a:extLst>
              <a:ext uri="{FF2B5EF4-FFF2-40B4-BE49-F238E27FC236}">
                <a16:creationId xmlns:a16="http://schemas.microsoft.com/office/drawing/2014/main" id="{8D756365-639B-F5A0-69A2-02A75EAD2BF8}"/>
              </a:ext>
            </a:extLst>
          </p:cNvPr>
          <p:cNvSpPr/>
          <p:nvPr/>
        </p:nvSpPr>
        <p:spPr>
          <a:xfrm>
            <a:off x="148280" y="1002566"/>
            <a:ext cx="8394355" cy="2462213"/>
          </a:xfrm>
          <a:prstGeom prst="rect">
            <a:avLst/>
          </a:prstGeom>
        </p:spPr>
        <p:txBody>
          <a:bodyPr wrap="square">
            <a:spAutoFit/>
          </a:bodyPr>
          <a:lstStyle/>
          <a:p>
            <a:r>
              <a:rPr lang="en-US" sz="1400" b="1" dirty="0">
                <a:latin typeface="+mj-lt"/>
                <a:cs typeface="Arial" panose="020B0604020202020204" pitchFamily="34" charset="0"/>
              </a:rPr>
              <a:t>This time, since the HD mesh is in the same space that the LD mesh was, the grid will already be lined up and sitting on the mesh when hummingbird starts. You’ll need to move it away from the mesh and re-relax the grid back onto the mesh</a:t>
            </a:r>
          </a:p>
          <a:p>
            <a:pPr marL="342900" indent="-342900">
              <a:buFont typeface="+mj-lt"/>
              <a:buAutoNum type="arabicPeriod"/>
            </a:pPr>
            <a:r>
              <a:rPr lang="en-US" sz="1400" b="1" dirty="0">
                <a:latin typeface="+mj-lt"/>
                <a:cs typeface="Arial" panose="020B0604020202020204" pitchFamily="34" charset="0"/>
              </a:rPr>
              <a:t>Change the view to “XY View”</a:t>
            </a:r>
          </a:p>
          <a:p>
            <a:pPr marL="342900" indent="-342900">
              <a:buFont typeface="+mj-lt"/>
              <a:buAutoNum type="arabicPeriod"/>
            </a:pPr>
            <a:r>
              <a:rPr lang="en-US" sz="1400" b="1" dirty="0">
                <a:latin typeface="+mj-lt"/>
                <a:cs typeface="Arial" panose="020B0604020202020204" pitchFamily="34" charset="0"/>
              </a:rPr>
              <a:t>Move the grid off the mesh by setting </a:t>
            </a:r>
            <a:r>
              <a:rPr lang="en-US" sz="1400" b="1" dirty="0" err="1">
                <a:latin typeface="+mj-lt"/>
                <a:cs typeface="Arial" panose="020B0604020202020204" pitchFamily="34" charset="0"/>
              </a:rPr>
              <a:t>dy</a:t>
            </a:r>
            <a:r>
              <a:rPr lang="en-US" sz="1400" b="1" dirty="0">
                <a:latin typeface="+mj-lt"/>
                <a:cs typeface="Arial" panose="020B0604020202020204" pitchFamily="34" charset="0"/>
              </a:rPr>
              <a:t> = -10</a:t>
            </a:r>
          </a:p>
          <a:p>
            <a:pPr marL="342900" indent="-342900">
              <a:buFont typeface="+mj-lt"/>
              <a:buAutoNum type="arabicPeriod"/>
            </a:pPr>
            <a:r>
              <a:rPr lang="en-US" sz="1400" b="1" dirty="0">
                <a:latin typeface="+mj-lt"/>
                <a:cs typeface="Arial" panose="020B0604020202020204" pitchFamily="34" charset="0"/>
              </a:rPr>
              <a:t>Adjust the scale to 1.1 (this is the scale we used for the LD mesh too)</a:t>
            </a:r>
          </a:p>
          <a:p>
            <a:pPr marL="342900" indent="-342900">
              <a:buFont typeface="+mj-lt"/>
              <a:buAutoNum type="arabicPeriod"/>
            </a:pPr>
            <a:r>
              <a:rPr lang="en-US" sz="1400" b="1" dirty="0">
                <a:latin typeface="+mj-lt"/>
                <a:cs typeface="Arial" panose="020B0604020202020204" pitchFamily="34" charset="0"/>
              </a:rPr>
              <a:t>Hit “Update Figure”</a:t>
            </a:r>
          </a:p>
          <a:p>
            <a:pPr marL="800100" lvl="1" indent="-342900">
              <a:buFont typeface="Arial" panose="020B0604020202020204" pitchFamily="34" charset="0"/>
              <a:buChar char="•"/>
            </a:pPr>
            <a:r>
              <a:rPr lang="en-US" sz="1400" b="1" dirty="0">
                <a:latin typeface="+mj-lt"/>
                <a:cs typeface="Arial" panose="020B0604020202020204" pitchFamily="34" charset="0"/>
              </a:rPr>
              <a:t>Hummingbird’s GUI should now look like the image below</a:t>
            </a:r>
          </a:p>
          <a:p>
            <a:pPr marL="342900" indent="-342900">
              <a:buFont typeface="+mj-lt"/>
              <a:buAutoNum type="arabicPeriod"/>
            </a:pPr>
            <a:r>
              <a:rPr lang="en-US" sz="1400" b="1" dirty="0">
                <a:latin typeface="+mj-lt"/>
                <a:cs typeface="Arial" panose="020B0604020202020204" pitchFamily="34" charset="0"/>
              </a:rPr>
              <a:t>Hit “Relax Mesh” and “Finalize” after the grid has been re-relaxed onto the mesh</a:t>
            </a:r>
          </a:p>
          <a:p>
            <a:pPr marL="342900" indent="-342900">
              <a:buFont typeface="+mj-lt"/>
              <a:buAutoNum type="arabicPeriod"/>
            </a:pPr>
            <a:endParaRPr lang="en-US" sz="1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p:txBody>
      </p:sp>
      <p:sp>
        <p:nvSpPr>
          <p:cNvPr id="10" name="Arrow: Bent 9">
            <a:extLst>
              <a:ext uri="{FF2B5EF4-FFF2-40B4-BE49-F238E27FC236}">
                <a16:creationId xmlns:a16="http://schemas.microsoft.com/office/drawing/2014/main" id="{FAE6EA84-C3C8-A586-C1BB-080713193CAE}"/>
              </a:ext>
            </a:extLst>
          </p:cNvPr>
          <p:cNvSpPr/>
          <p:nvPr/>
        </p:nvSpPr>
        <p:spPr>
          <a:xfrm rot="5400000">
            <a:off x="6740344" y="1851625"/>
            <a:ext cx="802725" cy="2213885"/>
          </a:xfrm>
          <a:prstGeom prst="bentArrow">
            <a:avLst/>
          </a:prstGeom>
          <a:solidFill>
            <a:schemeClr val="accent2">
              <a:alpha val="34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2" name="Slide Number Placeholder 1">
            <a:extLst>
              <a:ext uri="{FF2B5EF4-FFF2-40B4-BE49-F238E27FC236}">
                <a16:creationId xmlns:a16="http://schemas.microsoft.com/office/drawing/2014/main" id="{158D389D-5901-8E65-C8A7-26DD1663120B}"/>
              </a:ext>
            </a:extLst>
          </p:cNvPr>
          <p:cNvSpPr>
            <a:spLocks noGrp="1"/>
          </p:cNvSpPr>
          <p:nvPr>
            <p:ph type="sldNum" sz="quarter" idx="12"/>
          </p:nvPr>
        </p:nvSpPr>
        <p:spPr/>
        <p:txBody>
          <a:bodyPr/>
          <a:lstStyle/>
          <a:p>
            <a:fld id="{A6EA515B-EB3D-473C-ADE9-FD8348C61D57}" type="slidenum">
              <a:rPr lang="en-US" smtClean="0"/>
              <a:t>34</a:t>
            </a:fld>
            <a:endParaRPr lang="en-US"/>
          </a:p>
        </p:txBody>
      </p:sp>
      <p:pic>
        <p:nvPicPr>
          <p:cNvPr id="4" name="Picture 3"/>
          <p:cNvPicPr>
            <a:picLocks noChangeAspect="1"/>
          </p:cNvPicPr>
          <p:nvPr/>
        </p:nvPicPr>
        <p:blipFill>
          <a:blip r:embed="rId4"/>
          <a:stretch>
            <a:fillRect/>
          </a:stretch>
        </p:blipFill>
        <p:spPr>
          <a:xfrm>
            <a:off x="9491958" y="4672153"/>
            <a:ext cx="2700042" cy="2193072"/>
          </a:xfrm>
          <a:prstGeom prst="rect">
            <a:avLst/>
          </a:prstGeom>
        </p:spPr>
      </p:pic>
    </p:spTree>
    <p:extLst>
      <p:ext uri="{BB962C8B-B14F-4D97-AF65-F5344CB8AC3E}">
        <p14:creationId xmlns:p14="http://schemas.microsoft.com/office/powerpoint/2010/main" val="10034436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Update pad info structure after running Hummingbird</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26" name="Rectangle 25"/>
          <p:cNvSpPr/>
          <p:nvPr/>
        </p:nvSpPr>
        <p:spPr>
          <a:xfrm>
            <a:off x="148280" y="1150202"/>
            <a:ext cx="8394358" cy="4062651"/>
          </a:xfrm>
          <a:prstGeom prst="rect">
            <a:avLst/>
          </a:prstGeom>
        </p:spPr>
        <p:txBody>
          <a:bodyPr wrap="square">
            <a:spAutoFit/>
          </a:bodyPr>
          <a:lstStyle/>
          <a:p>
            <a:r>
              <a:rPr lang="en-US" b="1" dirty="0">
                <a:latin typeface="+mj-lt"/>
                <a:cs typeface="Arial" panose="020B0604020202020204" pitchFamily="34" charset="0"/>
              </a:rPr>
              <a:t>After the pad has been relaxed onto the HD mesh, we need to update the info structure with the new </a:t>
            </a:r>
            <a:r>
              <a:rPr lang="en-US" b="1" dirty="0" err="1">
                <a:latin typeface="+mj-lt"/>
                <a:cs typeface="Arial" panose="020B0604020202020204" pitchFamily="34" charset="0"/>
              </a:rPr>
              <a:t>optode</a:t>
            </a:r>
            <a:r>
              <a:rPr lang="en-US" b="1" dirty="0">
                <a:latin typeface="+mj-lt"/>
                <a:cs typeface="Arial" panose="020B0604020202020204" pitchFamily="34" charset="0"/>
              </a:rPr>
              <a:t> locations</a:t>
            </a:r>
          </a:p>
          <a:p>
            <a:endParaRPr lang="en-US" b="1" dirty="0">
              <a:latin typeface="Arial" panose="020B0604020202020204" pitchFamily="34" charset="0"/>
              <a:cs typeface="Arial" panose="020B0604020202020204" pitchFamily="34" charset="0"/>
            </a:endParaRPr>
          </a:p>
          <a:p>
            <a:r>
              <a:rPr lang="en-US" sz="1200" b="1" dirty="0">
                <a:latin typeface="Courier New" panose="02070309020205020404" pitchFamily="49" charset="0"/>
                <a:cs typeface="Courier New" panose="02070309020205020404" pitchFamily="49" charset="0"/>
              </a:rPr>
              <a:t>info.optodes.spos3=</a:t>
            </a:r>
            <a:r>
              <a:rPr lang="en-US" sz="1200" b="1" dirty="0" err="1">
                <a:latin typeface="Courier New" panose="02070309020205020404" pitchFamily="49" charset="0"/>
                <a:cs typeface="Courier New" panose="02070309020205020404" pitchFamily="49" charset="0"/>
              </a:rPr>
              <a:t>tposNew_HD</a:t>
            </a:r>
            <a:r>
              <a:rPr lang="en-US" sz="1200" b="1" dirty="0">
                <a:latin typeface="Courier New" panose="02070309020205020404" pitchFamily="49" charset="0"/>
                <a:cs typeface="Courier New" panose="02070309020205020404" pitchFamily="49" charset="0"/>
              </a:rPr>
              <a:t>(1:Ns,:);</a:t>
            </a:r>
          </a:p>
          <a:p>
            <a:r>
              <a:rPr lang="en-US" sz="1200" b="1" dirty="0">
                <a:latin typeface="Courier New" panose="02070309020205020404" pitchFamily="49" charset="0"/>
                <a:cs typeface="Courier New" panose="02070309020205020404" pitchFamily="49" charset="0"/>
              </a:rPr>
              <a:t>info.optodes.dpos3=</a:t>
            </a:r>
            <a:r>
              <a:rPr lang="en-US" sz="1200" b="1" dirty="0" err="1">
                <a:latin typeface="Courier New" panose="02070309020205020404" pitchFamily="49" charset="0"/>
                <a:cs typeface="Courier New" panose="02070309020205020404" pitchFamily="49" charset="0"/>
              </a:rPr>
              <a:t>tposNew_HD</a:t>
            </a:r>
            <a:r>
              <a:rPr lang="en-US" sz="1200" b="1" dirty="0">
                <a:latin typeface="Courier New" panose="02070309020205020404" pitchFamily="49" charset="0"/>
                <a:cs typeface="Courier New" panose="02070309020205020404" pitchFamily="49" charset="0"/>
              </a:rPr>
              <a:t>((Ns+1):end,:);</a:t>
            </a:r>
          </a:p>
          <a:p>
            <a:r>
              <a:rPr lang="en-US" sz="1200" b="1" dirty="0">
                <a:latin typeface="Courier New" panose="02070309020205020404" pitchFamily="49" charset="0"/>
                <a:cs typeface="Courier New" panose="02070309020205020404" pitchFamily="49" charset="0"/>
              </a:rPr>
              <a:t>m=0;</a:t>
            </a:r>
          </a:p>
          <a:p>
            <a:r>
              <a:rPr lang="en-US" sz="1200" b="1" dirty="0">
                <a:latin typeface="Courier New" panose="02070309020205020404" pitchFamily="49" charset="0"/>
                <a:cs typeface="Courier New" panose="02070309020205020404" pitchFamily="49" charset="0"/>
              </a:rPr>
              <a:t>for d=1:Nd</a:t>
            </a:r>
          </a:p>
          <a:p>
            <a:r>
              <a:rPr lang="en-US" sz="1200" b="1" dirty="0">
                <a:latin typeface="Courier New" panose="02070309020205020404" pitchFamily="49" charset="0"/>
                <a:cs typeface="Courier New" panose="02070309020205020404" pitchFamily="49" charset="0"/>
              </a:rPr>
              <a:t>    for s=1:Ns</a:t>
            </a:r>
          </a:p>
          <a:p>
            <a:r>
              <a:rPr lang="en-US" sz="1200" b="1" dirty="0">
                <a:latin typeface="Courier New" panose="02070309020205020404" pitchFamily="49" charset="0"/>
                <a:cs typeface="Courier New" panose="02070309020205020404" pitchFamily="49" charset="0"/>
              </a:rPr>
              <a:t>        m=m+1;</a:t>
            </a:r>
          </a:p>
          <a:p>
            <a:r>
              <a:rPr lang="en-US" sz="1200" b="1" dirty="0">
                <a:latin typeface="Courier New" panose="02070309020205020404" pitchFamily="49" charset="0"/>
                <a:cs typeface="Courier New" panose="02070309020205020404" pitchFamily="49" charset="0"/>
              </a:rPr>
              <a:t>        info.pairs.r3d(m)=norm(</a:t>
            </a:r>
            <a:r>
              <a:rPr lang="en-US" sz="1200" b="1" dirty="0" err="1">
                <a:latin typeface="Courier New" panose="02070309020205020404" pitchFamily="49" charset="0"/>
                <a:cs typeface="Courier New" panose="02070309020205020404" pitchFamily="49" charset="0"/>
              </a:rPr>
              <a:t>tposNew_HD</a:t>
            </a:r>
            <a:r>
              <a:rPr lang="en-US" sz="1200" b="1" dirty="0">
                <a:latin typeface="Courier New" panose="02070309020205020404" pitchFamily="49" charset="0"/>
                <a:cs typeface="Courier New" panose="02070309020205020404" pitchFamily="49" charset="0"/>
              </a:rPr>
              <a:t>(s,:)-</a:t>
            </a:r>
            <a:r>
              <a:rPr lang="en-US" sz="1200" b="1" dirty="0" err="1">
                <a:latin typeface="Courier New" panose="02070309020205020404" pitchFamily="49" charset="0"/>
                <a:cs typeface="Courier New" panose="02070309020205020404" pitchFamily="49" charset="0"/>
              </a:rPr>
              <a:t>tposNew_HD</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d+Ns</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        info.pairs.r3d(m+(Ns*Nd))=info.pairs.r3d(m);</a:t>
            </a:r>
          </a:p>
          <a:p>
            <a:r>
              <a:rPr lang="en-US" sz="1200" b="1" dirty="0">
                <a:latin typeface="Courier New" panose="02070309020205020404" pitchFamily="49" charset="0"/>
                <a:cs typeface="Courier New" panose="02070309020205020404" pitchFamily="49" charset="0"/>
              </a:rPr>
              <a:t>    end</a:t>
            </a:r>
          </a:p>
          <a:p>
            <a:r>
              <a:rPr lang="en-US" sz="1200" b="1" dirty="0">
                <a:latin typeface="Courier New" panose="02070309020205020404" pitchFamily="49" charset="0"/>
                <a:cs typeface="Courier New" panose="02070309020205020404" pitchFamily="49" charset="0"/>
              </a:rPr>
              <a:t>end</a:t>
            </a:r>
          </a:p>
          <a:p>
            <a:endParaRPr lang="en-US" sz="1200" b="1" dirty="0">
              <a:latin typeface="Courier New" panose="02070309020205020404" pitchFamily="49" charset="0"/>
              <a:cs typeface="Courier New" panose="02070309020205020404" pitchFamily="49" charset="0"/>
            </a:endParaRPr>
          </a:p>
          <a:p>
            <a:r>
              <a:rPr lang="en-US" sz="1200" b="1" dirty="0">
                <a:solidFill>
                  <a:srgbClr val="228B22"/>
                </a:solidFill>
                <a:latin typeface="Courier New" panose="02070309020205020404" pitchFamily="49" charset="0"/>
              </a:rPr>
              <a:t>% histogram of number of measurements per SD vs radius between SD pairs </a:t>
            </a:r>
            <a:r>
              <a:rPr lang="en-US" sz="1200" b="1" dirty="0" err="1">
                <a:latin typeface="Courier New" panose="02070309020205020404" pitchFamily="49" charset="0"/>
                <a:cs typeface="Courier New" panose="02070309020205020404" pitchFamily="49" charset="0"/>
              </a:rPr>
              <a:t>figure;histogram</a:t>
            </a:r>
            <a:r>
              <a:rPr lang="en-US" sz="1200" b="1" dirty="0">
                <a:latin typeface="Courier New" panose="02070309020205020404" pitchFamily="49" charset="0"/>
                <a:cs typeface="Courier New" panose="02070309020205020404" pitchFamily="49" charset="0"/>
              </a:rPr>
              <a:t>(info.pairs.r3d,1000);</a:t>
            </a:r>
            <a:r>
              <a:rPr lang="en-US" sz="1200" b="1" dirty="0" err="1">
                <a:latin typeface="Courier New" panose="02070309020205020404" pitchFamily="49" charset="0"/>
                <a:cs typeface="Courier New" panose="02070309020205020404" pitchFamily="49" charset="0"/>
              </a:rPr>
              <a:t>xlabel</a:t>
            </a:r>
            <a:r>
              <a:rPr lang="en-US" sz="1200" b="1" dirty="0">
                <a:latin typeface="Courier New" panose="02070309020205020404" pitchFamily="49" charset="0"/>
                <a:cs typeface="Courier New" panose="02070309020205020404" pitchFamily="49" charset="0"/>
              </a:rPr>
              <a:t>('R_S_D');</a:t>
            </a:r>
            <a:r>
              <a:rPr lang="en-US" sz="1200" b="1" dirty="0" err="1">
                <a:latin typeface="Courier New" panose="02070309020205020404" pitchFamily="49" charset="0"/>
                <a:cs typeface="Courier New" panose="02070309020205020404" pitchFamily="49" charset="0"/>
              </a:rPr>
              <a:t>ylabel</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N_m_e_a_s</a:t>
            </a:r>
            <a:r>
              <a:rPr lang="en-US" sz="1200" b="1" dirty="0">
                <a:latin typeface="Courier New" panose="02070309020205020404" pitchFamily="49" charset="0"/>
                <a:cs typeface="Courier New" panose="02070309020205020404" pitchFamily="49" charset="0"/>
              </a:rPr>
              <a:t>');</a:t>
            </a:r>
          </a:p>
          <a:p>
            <a:endParaRPr lang="en-US" sz="1200" b="1" dirty="0">
              <a:latin typeface="Courier New" panose="02070309020205020404" pitchFamily="49" charset="0"/>
              <a:cs typeface="Courier New" panose="02070309020205020404" pitchFamily="49" charset="0"/>
            </a:endParaRPr>
          </a:p>
          <a:p>
            <a:r>
              <a:rPr lang="en-US" sz="1200" b="1" dirty="0">
                <a:solidFill>
                  <a:srgbClr val="228B22"/>
                </a:solidFill>
                <a:latin typeface="Courier New" panose="02070309020205020404" pitchFamily="49" charset="0"/>
              </a:rPr>
              <a:t>% save pad file </a:t>
            </a:r>
          </a:p>
          <a:p>
            <a:r>
              <a:rPr lang="en-US" sz="1200" b="1" dirty="0" err="1">
                <a:latin typeface="Courier New" panose="02070309020205020404" pitchFamily="49" charset="0"/>
                <a:cs typeface="Courier New" panose="02070309020205020404" pitchFamily="49" charset="0"/>
              </a:rPr>
              <a:t>gridname</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padname</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save(['Pad_',</a:t>
            </a:r>
            <a:r>
              <a:rPr lang="en-US" sz="1200" b="1" dirty="0" err="1">
                <a:latin typeface="Courier New" panose="02070309020205020404" pitchFamily="49" charset="0"/>
                <a:cs typeface="Courier New" panose="02070309020205020404" pitchFamily="49" charset="0"/>
              </a:rPr>
              <a:t>meshname</a:t>
            </a:r>
            <a:r>
              <a:rPr lang="en-US" sz="1200" b="1" dirty="0">
                <a:latin typeface="Courier New" panose="02070309020205020404" pitchFamily="49" charset="0"/>
                <a:cs typeface="Courier New" panose="02070309020205020404" pitchFamily="49" charset="0"/>
              </a:rPr>
              <a:t>,'_',</a:t>
            </a:r>
            <a:r>
              <a:rPr lang="en-US" sz="1200" b="1" dirty="0" err="1">
                <a:latin typeface="Courier New" panose="02070309020205020404" pitchFamily="49" charset="0"/>
                <a:cs typeface="Courier New" panose="02070309020205020404" pitchFamily="49" charset="0"/>
              </a:rPr>
              <a:t>gridname</a:t>
            </a:r>
            <a:r>
              <a:rPr lang="en-US" sz="1200" b="1" dirty="0">
                <a:latin typeface="Courier New" panose="02070309020205020404" pitchFamily="49" charset="0"/>
                <a:cs typeface="Courier New" panose="02070309020205020404" pitchFamily="49" charset="0"/>
              </a:rPr>
              <a:t>,'_', '.mat'],'info')</a:t>
            </a:r>
          </a:p>
        </p:txBody>
      </p:sp>
      <p:sp>
        <p:nvSpPr>
          <p:cNvPr id="20" name="Right Brace 19">
            <a:extLst>
              <a:ext uri="{FF2B5EF4-FFF2-40B4-BE49-F238E27FC236}">
                <a16:creationId xmlns:a16="http://schemas.microsoft.com/office/drawing/2014/main" id="{FCBD6622-39EF-E682-9481-744AC6B28F3F}"/>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TextBox 24">
            <a:extLst>
              <a:ext uri="{FF2B5EF4-FFF2-40B4-BE49-F238E27FC236}">
                <a16:creationId xmlns:a16="http://schemas.microsoft.com/office/drawing/2014/main" id="{FFD46855-CCDC-7DCA-2616-8149128EC8B8}"/>
              </a:ext>
            </a:extLst>
          </p:cNvPr>
          <p:cNvSpPr txBox="1"/>
          <p:nvPr/>
        </p:nvSpPr>
        <p:spPr>
          <a:xfrm>
            <a:off x="7455981" y="3071416"/>
            <a:ext cx="1264556" cy="461665"/>
          </a:xfrm>
          <a:prstGeom prst="rect">
            <a:avLst/>
          </a:prstGeom>
          <a:noFill/>
        </p:spPr>
        <p:txBody>
          <a:bodyPr wrap="square" rtlCol="0">
            <a:spAutoFit/>
          </a:bodyPr>
          <a:lstStyle/>
          <a:p>
            <a:r>
              <a:rPr lang="en-US" sz="1200" dirty="0"/>
              <a:t>For both LD and HD meshes</a:t>
            </a:r>
          </a:p>
        </p:txBody>
      </p:sp>
      <p:sp>
        <p:nvSpPr>
          <p:cNvPr id="2" name="Slide Number Placeholder 1">
            <a:extLst>
              <a:ext uri="{FF2B5EF4-FFF2-40B4-BE49-F238E27FC236}">
                <a16:creationId xmlns:a16="http://schemas.microsoft.com/office/drawing/2014/main" id="{BFB7301F-249D-695C-4CE7-9E2E69A7ED5F}"/>
              </a:ext>
            </a:extLst>
          </p:cNvPr>
          <p:cNvSpPr>
            <a:spLocks noGrp="1"/>
          </p:cNvSpPr>
          <p:nvPr>
            <p:ph type="sldNum" sz="quarter" idx="12"/>
          </p:nvPr>
        </p:nvSpPr>
        <p:spPr/>
        <p:txBody>
          <a:bodyPr/>
          <a:lstStyle/>
          <a:p>
            <a:fld id="{A6EA515B-EB3D-473C-ADE9-FD8348C61D57}" type="slidenum">
              <a:rPr lang="en-US" smtClean="0"/>
              <a:t>35</a:t>
            </a:fld>
            <a:endParaRPr lang="en-US"/>
          </a:p>
        </p:txBody>
      </p:sp>
      <p:pic>
        <p:nvPicPr>
          <p:cNvPr id="4" name="Picture 3"/>
          <p:cNvPicPr>
            <a:picLocks noChangeAspect="1"/>
          </p:cNvPicPr>
          <p:nvPr/>
        </p:nvPicPr>
        <p:blipFill>
          <a:blip r:embed="rId2"/>
          <a:stretch>
            <a:fillRect/>
          </a:stretch>
        </p:blipFill>
        <p:spPr>
          <a:xfrm>
            <a:off x="7705345" y="4091014"/>
            <a:ext cx="3481869" cy="2776680"/>
          </a:xfrm>
          <a:prstGeom prst="rect">
            <a:avLst/>
          </a:prstGeom>
        </p:spPr>
      </p:pic>
    </p:spTree>
    <p:extLst>
      <p:ext uri="{BB962C8B-B14F-4D97-AF65-F5344CB8AC3E}">
        <p14:creationId xmlns:p14="http://schemas.microsoft.com/office/powerpoint/2010/main" val="42156961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Calculate the sensitivity (1 of 3)</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Calculate Sensitivity</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rebuchet MS" panose="020B0603020202020204"/>
                <a:ea typeface="+mn-ea"/>
                <a:cs typeface="+mn-cs"/>
              </a:rPr>
              <a:t>Optode</a:t>
            </a: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 Placement</a:t>
            </a:r>
          </a:p>
        </p:txBody>
      </p:sp>
      <p:sp>
        <p:nvSpPr>
          <p:cNvPr id="26" name="Rectangle 25"/>
          <p:cNvSpPr/>
          <p:nvPr/>
        </p:nvSpPr>
        <p:spPr>
          <a:xfrm>
            <a:off x="496985" y="1150202"/>
            <a:ext cx="8394358" cy="1538883"/>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Prepare mesh and </a:t>
            </a:r>
            <a:r>
              <a:rPr kumimoji="0" lang="en-US" sz="1800" b="1" i="0" u="none" strike="noStrike" kern="1200" cap="none" spc="0" normalizeH="0" baseline="0" noProof="0" dirty="0" err="1">
                <a:ln>
                  <a:noFill/>
                </a:ln>
                <a:solidFill>
                  <a:prstClr val="white"/>
                </a:solidFill>
                <a:effectLst/>
                <a:uLnTx/>
                <a:uFillTx/>
                <a:latin typeface="+mj-lt"/>
                <a:ea typeface="+mn-ea"/>
                <a:cs typeface="Arial" panose="020B0604020202020204" pitchFamily="34" charset="0"/>
              </a:rPr>
              <a:t>optode</a:t>
            </a:r>
            <a:r>
              <a:rPr kumimoji="0" lang="en-US" sz="18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 information for NIRFAST, then visualize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endParaRPr kumimoji="0" lang="en-US" sz="1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gridname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padname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mesh=</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PrepareMeshForNIRFAST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(mesh,[</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,'_',</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gridname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tposNew</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PlotMeshSurface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mesh,pM</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);Draw_Foci_191203(</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tposNew_HD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endParaRPr lang="en-US" sz="1400" dirty="0">
              <a:solidFill>
                <a:prstClr val="white"/>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cs typeface="Courier New" panose="02070309020205020404" pitchFamily="49" charset="0"/>
              </a:rPr>
              <a:t>view([0,0])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cs typeface="Courier New" panose="02070309020205020404" pitchFamily="49" charset="0"/>
              </a:rPr>
              <a:t>%posterior view</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 name="Rectangle 1"/>
          <p:cNvSpPr/>
          <p:nvPr/>
        </p:nvSpPr>
        <p:spPr>
          <a:xfrm>
            <a:off x="496985" y="3471861"/>
            <a:ext cx="8394358" cy="101566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m3=</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CutMesh</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mesh,intersect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(find(</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mesh.nodes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(:,3)&gt;0),find(</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mesh.nodes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(:,1)&gt;0)));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Ia,Ib</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ismember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(m3.nodes,mesh.nodes,'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rows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Ib</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Ib</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m3.region=</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mesh.region</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Ib</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PlotMeshSurface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(m3,pM);Draw_Foci_191203(</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tposNew_HD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paramsFoci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view([135,40])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Courier New" panose="02070309020205020404" pitchFamily="49" charset="0"/>
              </a:rPr>
              <a:t>%view mesh from behind with an angled top-down view</a:t>
            </a:r>
          </a:p>
        </p:txBody>
      </p:sp>
      <p:sp>
        <p:nvSpPr>
          <p:cNvPr id="20" name="Right Brace 19">
            <a:extLst>
              <a:ext uri="{FF2B5EF4-FFF2-40B4-BE49-F238E27FC236}">
                <a16:creationId xmlns:a16="http://schemas.microsoft.com/office/drawing/2014/main" id="{FCBD6622-39EF-E682-9481-744AC6B28F3F}"/>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5" name="TextBox 24">
            <a:extLst>
              <a:ext uri="{FF2B5EF4-FFF2-40B4-BE49-F238E27FC236}">
                <a16:creationId xmlns:a16="http://schemas.microsoft.com/office/drawing/2014/main" id="{FFD46855-CCDC-7DCA-2616-8149128EC8B8}"/>
              </a:ext>
            </a:extLst>
          </p:cNvPr>
          <p:cNvSpPr txBox="1"/>
          <p:nvPr/>
        </p:nvSpPr>
        <p:spPr>
          <a:xfrm>
            <a:off x="7455981" y="3071416"/>
            <a:ext cx="126455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rPr>
              <a:t>For both LD and HD meshes</a:t>
            </a:r>
          </a:p>
        </p:txBody>
      </p:sp>
      <p:sp>
        <p:nvSpPr>
          <p:cNvPr id="6" name="TextBox 5">
            <a:extLst>
              <a:ext uri="{FF2B5EF4-FFF2-40B4-BE49-F238E27FC236}">
                <a16:creationId xmlns:a16="http://schemas.microsoft.com/office/drawing/2014/main" id="{D9DC9147-3039-E494-B51D-F7FBD8F69537}"/>
              </a:ext>
            </a:extLst>
          </p:cNvPr>
          <p:cNvSpPr txBox="1"/>
          <p:nvPr/>
        </p:nvSpPr>
        <p:spPr>
          <a:xfrm>
            <a:off x="1656979" y="4428273"/>
            <a:ext cx="33374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a:t>
            </a:r>
          </a:p>
        </p:txBody>
      </p:sp>
      <p:sp>
        <p:nvSpPr>
          <p:cNvPr id="28" name="TextBox 27">
            <a:extLst>
              <a:ext uri="{FF2B5EF4-FFF2-40B4-BE49-F238E27FC236}">
                <a16:creationId xmlns:a16="http://schemas.microsoft.com/office/drawing/2014/main" id="{26EF4F3B-65E5-24F9-7D51-8D3A531F899D}"/>
              </a:ext>
            </a:extLst>
          </p:cNvPr>
          <p:cNvSpPr txBox="1"/>
          <p:nvPr/>
        </p:nvSpPr>
        <p:spPr>
          <a:xfrm>
            <a:off x="5503249" y="4428272"/>
            <a:ext cx="33374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2.</a:t>
            </a:r>
          </a:p>
        </p:txBody>
      </p:sp>
      <p:sp>
        <p:nvSpPr>
          <p:cNvPr id="3" name="Slide Number Placeholder 2">
            <a:extLst>
              <a:ext uri="{FF2B5EF4-FFF2-40B4-BE49-F238E27FC236}">
                <a16:creationId xmlns:a16="http://schemas.microsoft.com/office/drawing/2014/main" id="{F5211A33-3856-A525-5F4D-BF020FABB0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pic>
        <p:nvPicPr>
          <p:cNvPr id="5" name="Picture 4">
            <a:extLst>
              <a:ext uri="{FF2B5EF4-FFF2-40B4-BE49-F238E27FC236}">
                <a16:creationId xmlns:a16="http://schemas.microsoft.com/office/drawing/2014/main" id="{97AB1E2E-86D0-AF59-A34F-777CEE4B5675}"/>
              </a:ext>
            </a:extLst>
          </p:cNvPr>
          <p:cNvPicPr>
            <a:picLocks noChangeAspect="1"/>
          </p:cNvPicPr>
          <p:nvPr/>
        </p:nvPicPr>
        <p:blipFill>
          <a:blip r:embed="rId2"/>
          <a:stretch>
            <a:fillRect/>
          </a:stretch>
        </p:blipFill>
        <p:spPr>
          <a:xfrm>
            <a:off x="1971472" y="4500859"/>
            <a:ext cx="2934400" cy="2367703"/>
          </a:xfrm>
          <a:prstGeom prst="rect">
            <a:avLst/>
          </a:prstGeom>
        </p:spPr>
      </p:pic>
      <p:pic>
        <p:nvPicPr>
          <p:cNvPr id="8" name="Picture 7">
            <a:extLst>
              <a:ext uri="{FF2B5EF4-FFF2-40B4-BE49-F238E27FC236}">
                <a16:creationId xmlns:a16="http://schemas.microsoft.com/office/drawing/2014/main" id="{22C5150E-9F6C-1700-2C40-EC7DE5E794C0}"/>
              </a:ext>
            </a:extLst>
          </p:cNvPr>
          <p:cNvPicPr>
            <a:picLocks noChangeAspect="1"/>
          </p:cNvPicPr>
          <p:nvPr/>
        </p:nvPicPr>
        <p:blipFill rotWithShape="1">
          <a:blip r:embed="rId3"/>
          <a:srcRect l="3242" r="7298"/>
          <a:stretch/>
        </p:blipFill>
        <p:spPr>
          <a:xfrm>
            <a:off x="5802712" y="4500859"/>
            <a:ext cx="2625164" cy="2367704"/>
          </a:xfrm>
          <a:prstGeom prst="rect">
            <a:avLst/>
          </a:prstGeom>
        </p:spPr>
      </p:pic>
      <p:sp>
        <p:nvSpPr>
          <p:cNvPr id="27" name="TextBox 26"/>
          <p:cNvSpPr txBox="1"/>
          <p:nvPr/>
        </p:nvSpPr>
        <p:spPr>
          <a:xfrm>
            <a:off x="5167" y="1650282"/>
            <a:ext cx="556563" cy="2862322"/>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236.</a:t>
            </a:r>
          </a:p>
          <a:p>
            <a:r>
              <a:rPr lang="en-US" sz="1200" b="1" dirty="0">
                <a:latin typeface="Courier New" panose="02070309020205020404" pitchFamily="49" charset="0"/>
                <a:cs typeface="Courier New" panose="02070309020205020404" pitchFamily="49" charset="0"/>
              </a:rPr>
              <a:t>237.</a:t>
            </a:r>
          </a:p>
          <a:p>
            <a:r>
              <a:rPr lang="en-US" sz="1200" b="1" dirty="0">
                <a:latin typeface="Courier New" panose="02070309020205020404" pitchFamily="49" charset="0"/>
                <a:cs typeface="Courier New" panose="02070309020205020404" pitchFamily="49" charset="0"/>
              </a:rPr>
              <a:t>238.</a:t>
            </a:r>
          </a:p>
          <a:p>
            <a:r>
              <a:rPr lang="en-US" sz="1200" b="1" dirty="0">
                <a:latin typeface="Courier New" panose="02070309020205020404" pitchFamily="49" charset="0"/>
                <a:cs typeface="Courier New" panose="02070309020205020404" pitchFamily="49" charset="0"/>
              </a:rPr>
              <a:t>239.</a:t>
            </a: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245.</a:t>
            </a:r>
          </a:p>
          <a:p>
            <a:r>
              <a:rPr lang="en-US" sz="1200" b="1" dirty="0">
                <a:latin typeface="Courier New" panose="02070309020205020404" pitchFamily="49" charset="0"/>
                <a:cs typeface="Courier New" panose="02070309020205020404" pitchFamily="49" charset="0"/>
              </a:rPr>
              <a:t>246.</a:t>
            </a:r>
          </a:p>
          <a:p>
            <a:r>
              <a:rPr lang="en-US" sz="1200" b="1" dirty="0">
                <a:latin typeface="Courier New" panose="02070309020205020404" pitchFamily="49" charset="0"/>
                <a:cs typeface="Courier New" panose="02070309020205020404" pitchFamily="49" charset="0"/>
              </a:rPr>
              <a:t>247.</a:t>
            </a:r>
          </a:p>
          <a:p>
            <a:r>
              <a:rPr lang="en-US" sz="1200" b="1" dirty="0">
                <a:latin typeface="Courier New" panose="02070309020205020404" pitchFamily="49" charset="0"/>
                <a:cs typeface="Courier New" panose="02070309020205020404" pitchFamily="49" charset="0"/>
              </a:rPr>
              <a:t>248.</a:t>
            </a:r>
          </a:p>
          <a:p>
            <a:r>
              <a:rPr lang="en-US" sz="1200" b="1" dirty="0">
                <a:latin typeface="Courier New" panose="02070309020205020404" pitchFamily="49" charset="0"/>
                <a:cs typeface="Courier New" panose="02070309020205020404" pitchFamily="49" charset="0"/>
              </a:rPr>
              <a:t>249.</a:t>
            </a:r>
          </a:p>
        </p:txBody>
      </p:sp>
      <p:sp>
        <p:nvSpPr>
          <p:cNvPr id="4" name="TextBox 3"/>
          <p:cNvSpPr txBox="1"/>
          <p:nvPr/>
        </p:nvSpPr>
        <p:spPr>
          <a:xfrm>
            <a:off x="496985" y="2793237"/>
            <a:ext cx="7435273" cy="923330"/>
          </a:xfrm>
          <a:prstGeom prst="rect">
            <a:avLst/>
          </a:prstGeom>
          <a:noFill/>
        </p:spPr>
        <p:txBody>
          <a:bodyPr wrap="square" rtlCol="0">
            <a:spAutoFit/>
          </a:bodyPr>
          <a:lstStyle/>
          <a:p>
            <a:pPr marL="342900" indent="-342900">
              <a:buFont typeface="+mj-lt"/>
              <a:buAutoNum type="arabicPeriod" startAt="2"/>
            </a:pPr>
            <a:r>
              <a:rPr lang="en-US" b="1" dirty="0">
                <a:solidFill>
                  <a:prstClr val="white"/>
                </a:solidFill>
                <a:latin typeface="+mj-lt"/>
                <a:cs typeface="Arial" panose="020B0604020202020204" pitchFamily="34" charset="0"/>
              </a:rPr>
              <a:t>Visualize cap and mesh with portion cut out to make extra sure that </a:t>
            </a:r>
            <a:r>
              <a:rPr lang="en-US" b="1" dirty="0" err="1">
                <a:solidFill>
                  <a:prstClr val="white"/>
                </a:solidFill>
                <a:latin typeface="+mj-lt"/>
                <a:cs typeface="Arial" panose="020B0604020202020204" pitchFamily="34" charset="0"/>
              </a:rPr>
              <a:t>optodes</a:t>
            </a:r>
            <a:r>
              <a:rPr lang="en-US" b="1" dirty="0">
                <a:solidFill>
                  <a:prstClr val="white"/>
                </a:solidFill>
                <a:latin typeface="+mj-lt"/>
                <a:cs typeface="Arial" panose="020B0604020202020204" pitchFamily="34" charset="0"/>
              </a:rPr>
              <a:t> are not placed too far within the mesh</a:t>
            </a:r>
          </a:p>
          <a:p>
            <a:pPr marL="342900" indent="-342900">
              <a:buFont typeface="+mj-lt"/>
              <a:buAutoNum type="arabicPeriod" startAt="2"/>
            </a:pPr>
            <a:endParaRPr lang="en-US" dirty="0"/>
          </a:p>
        </p:txBody>
      </p:sp>
      <p:sp>
        <p:nvSpPr>
          <p:cNvPr id="7" name="Rectangle 6"/>
          <p:cNvSpPr/>
          <p:nvPr/>
        </p:nvSpPr>
        <p:spPr>
          <a:xfrm>
            <a:off x="496985" y="2041236"/>
            <a:ext cx="6254797" cy="3971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188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8"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Calculate the sensitivity (2 of 3)</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Calculate Sensitivity</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rebuchet MS" panose="020B0603020202020204"/>
                <a:ea typeface="+mn-ea"/>
                <a:cs typeface="+mn-cs"/>
              </a:rPr>
              <a:t>Optode</a:t>
            </a: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 Placement</a:t>
            </a:r>
          </a:p>
        </p:txBody>
      </p:sp>
      <p:sp>
        <p:nvSpPr>
          <p:cNvPr id="26" name="Rectangle 25"/>
          <p:cNvSpPr/>
          <p:nvPr/>
        </p:nvSpPr>
        <p:spPr>
          <a:xfrm>
            <a:off x="442254" y="906162"/>
            <a:ext cx="8394358" cy="61709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3. Set parameters for light modeling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flags.tag</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padname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,'_on_',</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meshname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,'_test'];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flags.gridname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gridname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flags.meshname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meshname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flags.head</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='info';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flags.info=infoT1;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flags.gthresh</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=1e-5;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flags.voxmm</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=2;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flags.labels.r1='</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csf</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flags.labels.r2='white';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flags.labels.r3='gray';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flags.labels.r4='bone';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flags.labels.r5='skin';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flags.op.lambda</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=[750,850];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flags.op.mua_skin</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=[0.0170,0.0190];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flags.op.mua_bone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=[0.0116,0.0139];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flags.op.mua_csf</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=[0.0040,0.0040];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flags.op.mua_gray</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=[0.0180,0.0192];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flags.op.mua_white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=[0.0167,0.0208];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flags.op.musp_skin</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=[0.74,0.64];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flags.op.musp_bone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=[0.94,0.84];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flags.op.musp_csf</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=[0.3,0.3];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flags.op.musp_gray</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=[0.8359,0.6726];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flags.op.musp_white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=[1.1908,1.0107];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flags.op.n_skin</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=[1.4,1.4];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flags.op.n_bone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=[1.4,1.4];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flags.op.n_csf</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=[1.4,1.4];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flags.op.n_gray</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=[1.4,1.4];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flags.op.n_white</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=[1.4,1.4];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flags.srcnum</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=Ns;                    </a:t>
            </a:r>
            <a:endPar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flags.t4=affine_Subj2MNI;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flags.t4_target='MNI'; % string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flags.makeA</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 </a:t>
            </a:r>
            <a:r>
              <a:rPr kumimoji="0" lang="en-US" sz="105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don't make A, just make 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flags.Hz</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if </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flags.Hz</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flags.tag</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 [</a:t>
            </a:r>
            <a:r>
              <a:rPr kumimoji="0" lang="en-US" sz="105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flags.tag,'FD</a:t>
            </a:r>
            <a:r>
              <a:rPr kumimoji="0" lang="en-US" sz="105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end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p:txBody>
      </p:sp>
      <p:sp>
        <p:nvSpPr>
          <p:cNvPr id="14" name="Right Brace 13">
            <a:extLst>
              <a:ext uri="{FF2B5EF4-FFF2-40B4-BE49-F238E27FC236}">
                <a16:creationId xmlns:a16="http://schemas.microsoft.com/office/drawing/2014/main" id="{7244D0D9-6083-C934-AA86-C1BB11601BEB}"/>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0" name="TextBox 19">
            <a:extLst>
              <a:ext uri="{FF2B5EF4-FFF2-40B4-BE49-F238E27FC236}">
                <a16:creationId xmlns:a16="http://schemas.microsoft.com/office/drawing/2014/main" id="{7398493F-FA5E-E606-26DE-3ACAEFB31370}"/>
              </a:ext>
            </a:extLst>
          </p:cNvPr>
          <p:cNvSpPr txBox="1"/>
          <p:nvPr/>
        </p:nvSpPr>
        <p:spPr>
          <a:xfrm>
            <a:off x="7455981" y="3071416"/>
            <a:ext cx="126455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rPr>
              <a:t>For both LD and HD meshes</a:t>
            </a:r>
          </a:p>
        </p:txBody>
      </p:sp>
      <p:sp>
        <p:nvSpPr>
          <p:cNvPr id="2" name="Slide Number Placeholder 1">
            <a:extLst>
              <a:ext uri="{FF2B5EF4-FFF2-40B4-BE49-F238E27FC236}">
                <a16:creationId xmlns:a16="http://schemas.microsoft.com/office/drawing/2014/main" id="{7460B90D-566A-C1B5-9043-C518F68956A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25" name="TextBox 24"/>
          <p:cNvSpPr txBox="1"/>
          <p:nvPr/>
        </p:nvSpPr>
        <p:spPr>
          <a:xfrm>
            <a:off x="5167" y="1332567"/>
            <a:ext cx="505267" cy="5586145"/>
          </a:xfrm>
          <a:prstGeom prst="rect">
            <a:avLst/>
          </a:prstGeom>
          <a:noFill/>
        </p:spPr>
        <p:txBody>
          <a:bodyPr wrap="none" rtlCol="0">
            <a:spAutoFit/>
          </a:bodyPr>
          <a:lstStyle/>
          <a:p>
            <a:r>
              <a:rPr lang="en-US" sz="1050" b="1" dirty="0">
                <a:latin typeface="Courier New" panose="02070309020205020404" pitchFamily="49" charset="0"/>
                <a:cs typeface="Courier New" panose="02070309020205020404" pitchFamily="49" charset="0"/>
              </a:rPr>
              <a:t>255.</a:t>
            </a:r>
          </a:p>
          <a:p>
            <a:r>
              <a:rPr lang="en-US" sz="1050" b="1" dirty="0">
                <a:latin typeface="Courier New" panose="02070309020205020404" pitchFamily="49" charset="0"/>
                <a:cs typeface="Courier New" panose="02070309020205020404" pitchFamily="49" charset="0"/>
              </a:rPr>
              <a:t>256.</a:t>
            </a:r>
          </a:p>
          <a:p>
            <a:r>
              <a:rPr lang="en-US" sz="1050" b="1" dirty="0">
                <a:latin typeface="Courier New" panose="02070309020205020404" pitchFamily="49" charset="0"/>
                <a:cs typeface="Courier New" panose="02070309020205020404" pitchFamily="49" charset="0"/>
              </a:rPr>
              <a:t>257.</a:t>
            </a:r>
          </a:p>
          <a:p>
            <a:r>
              <a:rPr lang="en-US" sz="1050" b="1" dirty="0">
                <a:latin typeface="Courier New" panose="02070309020205020404" pitchFamily="49" charset="0"/>
                <a:cs typeface="Courier New" panose="02070309020205020404" pitchFamily="49" charset="0"/>
              </a:rPr>
              <a:t>258.</a:t>
            </a:r>
          </a:p>
          <a:p>
            <a:r>
              <a:rPr lang="en-US" sz="1050" b="1" dirty="0">
                <a:latin typeface="Courier New" panose="02070309020205020404" pitchFamily="49" charset="0"/>
                <a:cs typeface="Courier New" panose="02070309020205020404" pitchFamily="49" charset="0"/>
              </a:rPr>
              <a:t>259.</a:t>
            </a:r>
          </a:p>
          <a:p>
            <a:r>
              <a:rPr lang="en-US" sz="1050" b="1" dirty="0">
                <a:latin typeface="Courier New" panose="02070309020205020404" pitchFamily="49" charset="0"/>
                <a:cs typeface="Courier New" panose="02070309020205020404" pitchFamily="49" charset="0"/>
              </a:rPr>
              <a:t>260.</a:t>
            </a:r>
          </a:p>
          <a:p>
            <a:r>
              <a:rPr lang="en-US" sz="1050" b="1" dirty="0">
                <a:latin typeface="Courier New" panose="02070309020205020404" pitchFamily="49" charset="0"/>
                <a:cs typeface="Courier New" panose="02070309020205020404" pitchFamily="49" charset="0"/>
              </a:rPr>
              <a:t>261.</a:t>
            </a:r>
          </a:p>
          <a:p>
            <a:r>
              <a:rPr lang="en-US" sz="1050" b="1" dirty="0">
                <a:latin typeface="Courier New" panose="02070309020205020404" pitchFamily="49" charset="0"/>
                <a:cs typeface="Courier New" panose="02070309020205020404" pitchFamily="49" charset="0"/>
              </a:rPr>
              <a:t>262.</a:t>
            </a:r>
          </a:p>
          <a:p>
            <a:r>
              <a:rPr lang="en-US" sz="1050" b="1" dirty="0">
                <a:latin typeface="Courier New" panose="02070309020205020404" pitchFamily="49" charset="0"/>
                <a:cs typeface="Courier New" panose="02070309020205020404" pitchFamily="49" charset="0"/>
              </a:rPr>
              <a:t>263.</a:t>
            </a:r>
          </a:p>
          <a:p>
            <a:r>
              <a:rPr lang="en-US" sz="1050" b="1" dirty="0">
                <a:latin typeface="Courier New" panose="02070309020205020404" pitchFamily="49" charset="0"/>
                <a:cs typeface="Courier New" panose="02070309020205020404" pitchFamily="49" charset="0"/>
              </a:rPr>
              <a:t>264.</a:t>
            </a:r>
          </a:p>
          <a:p>
            <a:r>
              <a:rPr lang="en-US" sz="1050" b="1" dirty="0">
                <a:latin typeface="Courier New" panose="02070309020205020404" pitchFamily="49" charset="0"/>
                <a:cs typeface="Courier New" panose="02070309020205020404" pitchFamily="49" charset="0"/>
              </a:rPr>
              <a:t>265.</a:t>
            </a:r>
          </a:p>
          <a:p>
            <a:r>
              <a:rPr lang="en-US" sz="1050" b="1" dirty="0">
                <a:latin typeface="Courier New" panose="02070309020205020404" pitchFamily="49" charset="0"/>
                <a:cs typeface="Courier New" panose="02070309020205020404" pitchFamily="49" charset="0"/>
              </a:rPr>
              <a:t>266.</a:t>
            </a:r>
          </a:p>
          <a:p>
            <a:r>
              <a:rPr lang="en-US" sz="1050" b="1" dirty="0">
                <a:latin typeface="Courier New" panose="02070309020205020404" pitchFamily="49" charset="0"/>
                <a:cs typeface="Courier New" panose="02070309020205020404" pitchFamily="49" charset="0"/>
              </a:rPr>
              <a:t>267.</a:t>
            </a:r>
          </a:p>
          <a:p>
            <a:r>
              <a:rPr lang="en-US" sz="1050" b="1" dirty="0">
                <a:latin typeface="Courier New" panose="02070309020205020404" pitchFamily="49" charset="0"/>
                <a:cs typeface="Courier New" panose="02070309020205020404" pitchFamily="49" charset="0"/>
              </a:rPr>
              <a:t>268.</a:t>
            </a:r>
          </a:p>
          <a:p>
            <a:r>
              <a:rPr lang="en-US" sz="1050" b="1" dirty="0">
                <a:latin typeface="Courier New" panose="02070309020205020404" pitchFamily="49" charset="0"/>
                <a:cs typeface="Courier New" panose="02070309020205020404" pitchFamily="49" charset="0"/>
              </a:rPr>
              <a:t>269.</a:t>
            </a:r>
          </a:p>
          <a:p>
            <a:r>
              <a:rPr lang="en-US" sz="1050" b="1" dirty="0">
                <a:latin typeface="Courier New" panose="02070309020205020404" pitchFamily="49" charset="0"/>
                <a:cs typeface="Courier New" panose="02070309020205020404" pitchFamily="49" charset="0"/>
              </a:rPr>
              <a:t>270.</a:t>
            </a:r>
          </a:p>
          <a:p>
            <a:r>
              <a:rPr lang="en-US" sz="1050" b="1" dirty="0">
                <a:latin typeface="Courier New" panose="02070309020205020404" pitchFamily="49" charset="0"/>
                <a:cs typeface="Courier New" panose="02070309020205020404" pitchFamily="49" charset="0"/>
              </a:rPr>
              <a:t>271.</a:t>
            </a:r>
          </a:p>
          <a:p>
            <a:r>
              <a:rPr lang="en-US" sz="1050" b="1" dirty="0">
                <a:latin typeface="Courier New" panose="02070309020205020404" pitchFamily="49" charset="0"/>
                <a:cs typeface="Courier New" panose="02070309020205020404" pitchFamily="49" charset="0"/>
              </a:rPr>
              <a:t>272.</a:t>
            </a:r>
          </a:p>
          <a:p>
            <a:r>
              <a:rPr lang="en-US" sz="1050" b="1" dirty="0">
                <a:latin typeface="Courier New" panose="02070309020205020404" pitchFamily="49" charset="0"/>
                <a:cs typeface="Courier New" panose="02070309020205020404" pitchFamily="49" charset="0"/>
              </a:rPr>
              <a:t>273.</a:t>
            </a:r>
          </a:p>
          <a:p>
            <a:r>
              <a:rPr lang="en-US" sz="1050" b="1" dirty="0">
                <a:latin typeface="Courier New" panose="02070309020205020404" pitchFamily="49" charset="0"/>
                <a:cs typeface="Courier New" panose="02070309020205020404" pitchFamily="49" charset="0"/>
              </a:rPr>
              <a:t>274.</a:t>
            </a:r>
          </a:p>
          <a:p>
            <a:r>
              <a:rPr lang="en-US" sz="1050" b="1" dirty="0">
                <a:latin typeface="Courier New" panose="02070309020205020404" pitchFamily="49" charset="0"/>
                <a:cs typeface="Courier New" panose="02070309020205020404" pitchFamily="49" charset="0"/>
              </a:rPr>
              <a:t>275.</a:t>
            </a:r>
          </a:p>
          <a:p>
            <a:r>
              <a:rPr lang="en-US" sz="1050" b="1" dirty="0">
                <a:latin typeface="Courier New" panose="02070309020205020404" pitchFamily="49" charset="0"/>
                <a:cs typeface="Courier New" panose="02070309020205020404" pitchFamily="49" charset="0"/>
              </a:rPr>
              <a:t>276.</a:t>
            </a:r>
          </a:p>
          <a:p>
            <a:r>
              <a:rPr lang="en-US" sz="1050" b="1" dirty="0">
                <a:latin typeface="Courier New" panose="02070309020205020404" pitchFamily="49" charset="0"/>
                <a:cs typeface="Courier New" panose="02070309020205020404" pitchFamily="49" charset="0"/>
              </a:rPr>
              <a:t>277.</a:t>
            </a:r>
          </a:p>
          <a:p>
            <a:r>
              <a:rPr lang="en-US" sz="1050" b="1" dirty="0">
                <a:latin typeface="Courier New" panose="02070309020205020404" pitchFamily="49" charset="0"/>
                <a:cs typeface="Courier New" panose="02070309020205020404" pitchFamily="49" charset="0"/>
              </a:rPr>
              <a:t>278.</a:t>
            </a:r>
          </a:p>
          <a:p>
            <a:r>
              <a:rPr lang="en-US" sz="1050" b="1" dirty="0">
                <a:latin typeface="Courier New" panose="02070309020205020404" pitchFamily="49" charset="0"/>
                <a:cs typeface="Courier New" panose="02070309020205020404" pitchFamily="49" charset="0"/>
              </a:rPr>
              <a:t>279.</a:t>
            </a:r>
          </a:p>
          <a:p>
            <a:r>
              <a:rPr lang="en-US" sz="1050" b="1" dirty="0">
                <a:latin typeface="Courier New" panose="02070309020205020404" pitchFamily="49" charset="0"/>
                <a:cs typeface="Courier New" panose="02070309020205020404" pitchFamily="49" charset="0"/>
              </a:rPr>
              <a:t>280.</a:t>
            </a:r>
          </a:p>
          <a:p>
            <a:r>
              <a:rPr lang="en-US" sz="1050" b="1" dirty="0">
                <a:latin typeface="Courier New" panose="02070309020205020404" pitchFamily="49" charset="0"/>
                <a:cs typeface="Courier New" panose="02070309020205020404" pitchFamily="49" charset="0"/>
              </a:rPr>
              <a:t>281.</a:t>
            </a:r>
          </a:p>
          <a:p>
            <a:r>
              <a:rPr lang="en-US" sz="1050" b="1" dirty="0">
                <a:latin typeface="Courier New" panose="02070309020205020404" pitchFamily="49" charset="0"/>
                <a:cs typeface="Courier New" panose="02070309020205020404" pitchFamily="49" charset="0"/>
              </a:rPr>
              <a:t>282.</a:t>
            </a:r>
          </a:p>
          <a:p>
            <a:r>
              <a:rPr lang="en-US" sz="1050" b="1" dirty="0">
                <a:latin typeface="Courier New" panose="02070309020205020404" pitchFamily="49" charset="0"/>
                <a:cs typeface="Courier New" panose="02070309020205020404" pitchFamily="49" charset="0"/>
              </a:rPr>
              <a:t>283.</a:t>
            </a:r>
          </a:p>
          <a:p>
            <a:r>
              <a:rPr lang="en-US" sz="1050" b="1" dirty="0">
                <a:latin typeface="Courier New" panose="02070309020205020404" pitchFamily="49" charset="0"/>
                <a:cs typeface="Courier New" panose="02070309020205020404" pitchFamily="49" charset="0"/>
              </a:rPr>
              <a:t>284.</a:t>
            </a:r>
          </a:p>
          <a:p>
            <a:r>
              <a:rPr lang="en-US" sz="1050" b="1" dirty="0">
                <a:latin typeface="Courier New" panose="02070309020205020404" pitchFamily="49" charset="0"/>
                <a:cs typeface="Courier New" panose="02070309020205020404" pitchFamily="49" charset="0"/>
              </a:rPr>
              <a:t>285.</a:t>
            </a:r>
          </a:p>
          <a:p>
            <a:r>
              <a:rPr lang="en-US" sz="1050" b="1" dirty="0">
                <a:latin typeface="Courier New" panose="02070309020205020404" pitchFamily="49" charset="0"/>
                <a:cs typeface="Courier New" panose="02070309020205020404" pitchFamily="49" charset="0"/>
              </a:rPr>
              <a:t>286.</a:t>
            </a:r>
          </a:p>
          <a:p>
            <a:r>
              <a:rPr lang="en-US" sz="1050" b="1" dirty="0">
                <a:latin typeface="Courier New" panose="02070309020205020404" pitchFamily="49" charset="0"/>
                <a:cs typeface="Courier New" panose="02070309020205020404" pitchFamily="49" charset="0"/>
              </a:rPr>
              <a:t>287.</a:t>
            </a:r>
          </a:p>
          <a:p>
            <a:r>
              <a:rPr lang="en-US" sz="1050" b="1" dirty="0">
                <a:latin typeface="Courier New" panose="02070309020205020404" pitchFamily="49" charset="0"/>
                <a:cs typeface="Courier New" panose="02070309020205020404" pitchFamily="49" charset="0"/>
              </a:rPr>
              <a:t>288.</a:t>
            </a:r>
          </a:p>
        </p:txBody>
      </p:sp>
      <p:sp>
        <p:nvSpPr>
          <p:cNvPr id="3" name="Right Brace 2">
            <a:extLst>
              <a:ext uri="{FF2B5EF4-FFF2-40B4-BE49-F238E27FC236}">
                <a16:creationId xmlns:a16="http://schemas.microsoft.com/office/drawing/2014/main" id="{F8BE3D22-AF6E-6937-C176-81502042D786}"/>
              </a:ext>
            </a:extLst>
          </p:cNvPr>
          <p:cNvSpPr/>
          <p:nvPr/>
        </p:nvSpPr>
        <p:spPr>
          <a:xfrm>
            <a:off x="2367185" y="2501053"/>
            <a:ext cx="2645232" cy="772424"/>
          </a:xfrm>
          <a:prstGeom prst="rightBrace">
            <a:avLst>
              <a:gd name="adj1" fmla="val 0"/>
              <a:gd name="adj2" fmla="val 3064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654A9ED4-E3CF-E19C-47C3-E3CA9912DD8D}"/>
              </a:ext>
            </a:extLst>
          </p:cNvPr>
          <p:cNvSpPr txBox="1"/>
          <p:nvPr/>
        </p:nvSpPr>
        <p:spPr>
          <a:xfrm>
            <a:off x="5012417" y="2514983"/>
            <a:ext cx="1541063" cy="369332"/>
          </a:xfrm>
          <a:prstGeom prst="rect">
            <a:avLst/>
          </a:prstGeom>
          <a:noFill/>
        </p:spPr>
        <p:txBody>
          <a:bodyPr wrap="none" rtlCol="0">
            <a:spAutoFit/>
          </a:bodyPr>
          <a:lstStyle/>
          <a:p>
            <a:r>
              <a:rPr lang="en-US" dirty="0"/>
              <a:t>Region labels</a:t>
            </a:r>
          </a:p>
        </p:txBody>
      </p:sp>
      <p:sp>
        <p:nvSpPr>
          <p:cNvPr id="5" name="Right Brace 4">
            <a:extLst>
              <a:ext uri="{FF2B5EF4-FFF2-40B4-BE49-F238E27FC236}">
                <a16:creationId xmlns:a16="http://schemas.microsoft.com/office/drawing/2014/main" id="{6683C483-FC7B-C510-04EA-93DCA5A4DBFA}"/>
              </a:ext>
            </a:extLst>
          </p:cNvPr>
          <p:cNvSpPr/>
          <p:nvPr/>
        </p:nvSpPr>
        <p:spPr>
          <a:xfrm>
            <a:off x="3298678" y="3313354"/>
            <a:ext cx="1579310" cy="934794"/>
          </a:xfrm>
          <a:prstGeom prst="rightBrace">
            <a:avLst>
              <a:gd name="adj1" fmla="val 0"/>
              <a:gd name="adj2" fmla="val 3396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7FF2ABB-464B-5200-9B9C-98FCBC99DBC8}"/>
              </a:ext>
            </a:extLst>
          </p:cNvPr>
          <p:cNvSpPr txBox="1"/>
          <p:nvPr/>
        </p:nvSpPr>
        <p:spPr>
          <a:xfrm>
            <a:off x="4877987" y="3289618"/>
            <a:ext cx="2577994" cy="646331"/>
          </a:xfrm>
          <a:prstGeom prst="rect">
            <a:avLst/>
          </a:prstGeom>
          <a:noFill/>
        </p:spPr>
        <p:txBody>
          <a:bodyPr wrap="square" rtlCol="0">
            <a:spAutoFit/>
          </a:bodyPr>
          <a:lstStyle/>
          <a:p>
            <a:r>
              <a:rPr lang="en-US" dirty="0"/>
              <a:t>Absorption Coefficients for regions</a:t>
            </a:r>
          </a:p>
        </p:txBody>
      </p:sp>
      <p:sp>
        <p:nvSpPr>
          <p:cNvPr id="7" name="Right Brace 6">
            <a:extLst>
              <a:ext uri="{FF2B5EF4-FFF2-40B4-BE49-F238E27FC236}">
                <a16:creationId xmlns:a16="http://schemas.microsoft.com/office/drawing/2014/main" id="{0286E51A-F027-46A7-9251-074D00C220FA}"/>
              </a:ext>
            </a:extLst>
          </p:cNvPr>
          <p:cNvSpPr/>
          <p:nvPr/>
        </p:nvSpPr>
        <p:spPr>
          <a:xfrm>
            <a:off x="3153396" y="4273787"/>
            <a:ext cx="1340755" cy="772424"/>
          </a:xfrm>
          <a:prstGeom prst="rightBrace">
            <a:avLst>
              <a:gd name="adj1" fmla="val 0"/>
              <a:gd name="adj2" fmla="val 6494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9F997690-7634-1E0D-A356-E7A58761C546}"/>
              </a:ext>
            </a:extLst>
          </p:cNvPr>
          <p:cNvSpPr txBox="1"/>
          <p:nvPr/>
        </p:nvSpPr>
        <p:spPr>
          <a:xfrm>
            <a:off x="4666727" y="4316411"/>
            <a:ext cx="2587028" cy="646331"/>
          </a:xfrm>
          <a:prstGeom prst="rect">
            <a:avLst/>
          </a:prstGeom>
          <a:noFill/>
        </p:spPr>
        <p:txBody>
          <a:bodyPr wrap="square" rtlCol="0">
            <a:spAutoFit/>
          </a:bodyPr>
          <a:lstStyle/>
          <a:p>
            <a:r>
              <a:rPr lang="en-US" dirty="0"/>
              <a:t>Scattering Coefficients for regions</a:t>
            </a:r>
          </a:p>
        </p:txBody>
      </p:sp>
      <p:sp>
        <p:nvSpPr>
          <p:cNvPr id="9" name="Right Brace 8">
            <a:extLst>
              <a:ext uri="{FF2B5EF4-FFF2-40B4-BE49-F238E27FC236}">
                <a16:creationId xmlns:a16="http://schemas.microsoft.com/office/drawing/2014/main" id="{655E2817-B59E-EF43-97CB-2B27A4025BCE}"/>
              </a:ext>
            </a:extLst>
          </p:cNvPr>
          <p:cNvSpPr/>
          <p:nvPr/>
        </p:nvSpPr>
        <p:spPr>
          <a:xfrm>
            <a:off x="2699073" y="5069353"/>
            <a:ext cx="3231708" cy="752334"/>
          </a:xfrm>
          <a:prstGeom prst="rightBrace">
            <a:avLst>
              <a:gd name="adj1" fmla="val 0"/>
              <a:gd name="adj2" fmla="val 6494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4BCED2E-D2D8-8BE4-DE95-43CCE1010A99}"/>
              </a:ext>
            </a:extLst>
          </p:cNvPr>
          <p:cNvSpPr txBox="1"/>
          <p:nvPr/>
        </p:nvSpPr>
        <p:spPr>
          <a:xfrm>
            <a:off x="5930781" y="5222573"/>
            <a:ext cx="2587028" cy="646331"/>
          </a:xfrm>
          <a:prstGeom prst="rect">
            <a:avLst/>
          </a:prstGeom>
          <a:noFill/>
        </p:spPr>
        <p:txBody>
          <a:bodyPr wrap="square" rtlCol="0">
            <a:spAutoFit/>
          </a:bodyPr>
          <a:lstStyle/>
          <a:p>
            <a:r>
              <a:rPr lang="en-US" dirty="0"/>
              <a:t>Index of refraction for regions</a:t>
            </a:r>
          </a:p>
        </p:txBody>
      </p:sp>
      <p:sp>
        <p:nvSpPr>
          <p:cNvPr id="11" name="TextBox 10">
            <a:extLst>
              <a:ext uri="{FF2B5EF4-FFF2-40B4-BE49-F238E27FC236}">
                <a16:creationId xmlns:a16="http://schemas.microsoft.com/office/drawing/2014/main" id="{3CE593AD-D682-42F0-0CD1-16B42D561D90}"/>
              </a:ext>
            </a:extLst>
          </p:cNvPr>
          <p:cNvSpPr txBox="1"/>
          <p:nvPr/>
        </p:nvSpPr>
        <p:spPr>
          <a:xfrm>
            <a:off x="5444857" y="1751259"/>
            <a:ext cx="2438040" cy="369332"/>
          </a:xfrm>
          <a:prstGeom prst="rect">
            <a:avLst/>
          </a:prstGeom>
          <a:noFill/>
        </p:spPr>
        <p:txBody>
          <a:bodyPr wrap="none" rtlCol="0">
            <a:spAutoFit/>
          </a:bodyPr>
          <a:lstStyle/>
          <a:p>
            <a:r>
              <a:rPr lang="en-US" dirty="0" err="1"/>
              <a:t>Voxelation</a:t>
            </a:r>
            <a:r>
              <a:rPr lang="en-US" dirty="0"/>
              <a:t> resolution</a:t>
            </a:r>
          </a:p>
        </p:txBody>
      </p:sp>
      <p:cxnSp>
        <p:nvCxnSpPr>
          <p:cNvPr id="27" name="Straight Arrow Connector 26">
            <a:extLst>
              <a:ext uri="{FF2B5EF4-FFF2-40B4-BE49-F238E27FC236}">
                <a16:creationId xmlns:a16="http://schemas.microsoft.com/office/drawing/2014/main" id="{1D988FD4-9841-503B-8974-9722288C4B5F}"/>
              </a:ext>
            </a:extLst>
          </p:cNvPr>
          <p:cNvCxnSpPr>
            <a:cxnSpLocks/>
            <a:stCxn id="11" idx="1"/>
          </p:cNvCxnSpPr>
          <p:nvPr/>
        </p:nvCxnSpPr>
        <p:spPr>
          <a:xfrm flipH="1">
            <a:off x="1657029" y="1935925"/>
            <a:ext cx="3787828" cy="4585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391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P spid="7" grpId="0" animBg="1"/>
      <p:bldP spid="8" grpId="0"/>
      <p:bldP spid="9" grpId="0" animBg="1"/>
      <p:bldP spid="10" grpId="0"/>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0386" y="3275579"/>
            <a:ext cx="6202088" cy="923330"/>
          </a:xfrm>
          <a:prstGeom prst="rect">
            <a:avLst/>
          </a:prstGeom>
          <a:noFill/>
        </p:spPr>
        <p:txBody>
          <a:bodyPr wrap="square" rtlCol="0">
            <a:spAutoFit/>
          </a:bodyPr>
          <a:lstStyle/>
          <a:p>
            <a:r>
              <a:rPr lang="en-US" b="1" dirty="0">
                <a:solidFill>
                  <a:prstClr val="white"/>
                </a:solidFill>
                <a:latin typeface="+mj-lt"/>
                <a:cs typeface="Arial" panose="020B0604020202020204" pitchFamily="34" charset="0"/>
              </a:rPr>
              <a:t>If </a:t>
            </a:r>
            <a:r>
              <a:rPr lang="en-US" b="1" dirty="0" err="1">
                <a:solidFill>
                  <a:prstClr val="white"/>
                </a:solidFill>
                <a:latin typeface="+mj-lt"/>
                <a:cs typeface="Arial" panose="020B0604020202020204" pitchFamily="34" charset="0"/>
              </a:rPr>
              <a:t>makeAnirfaster</a:t>
            </a:r>
            <a:r>
              <a:rPr lang="en-US" b="1" dirty="0">
                <a:solidFill>
                  <a:prstClr val="white"/>
                </a:solidFill>
                <a:latin typeface="+mj-lt"/>
                <a:cs typeface="Arial" panose="020B0604020202020204" pitchFamily="34" charset="0"/>
              </a:rPr>
              <a:t> is successful, output like the below screenshot should show up in your command window</a:t>
            </a:r>
          </a:p>
          <a:p>
            <a:endParaRPr lang="en-US" dirty="0">
              <a:latin typeface="+mj-lt"/>
            </a:endParaRPr>
          </a:p>
        </p:txBody>
      </p:sp>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Calculate the sensitivity (3 of 3)</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Calculate Sensitivity</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rebuchet MS" panose="020B0603020202020204"/>
                <a:ea typeface="+mn-ea"/>
                <a:cs typeface="+mn-cs"/>
              </a:rPr>
              <a:t>Optode</a:t>
            </a: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 Placement</a:t>
            </a:r>
          </a:p>
        </p:txBody>
      </p:sp>
      <p:sp>
        <p:nvSpPr>
          <p:cNvPr id="26" name="Rectangle 25"/>
          <p:cNvSpPr/>
          <p:nvPr/>
        </p:nvSpPr>
        <p:spPr>
          <a:xfrm>
            <a:off x="420385" y="1102577"/>
            <a:ext cx="8394359" cy="252376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mj-lt"/>
                <a:ea typeface="+mn-ea"/>
                <a:cs typeface="Arial" panose="020B0604020202020204" pitchFamily="34" charset="0"/>
              </a:rPr>
              <a:t>4. Calculate Green’s functions, voxelate, create sensitivity matrix, adjust bookkeeping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=tic;[</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A,dim,Gsd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makeAnirfaster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mesh,flags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size(A)= [</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Nwl</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Nmeas</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Nvox</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disp</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(['&lt;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makeAnirfast</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 took ',num2str(toc(</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Ti</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Gsd</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vs </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Rsd</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provides a simulated light fall-off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figure;semilogy</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(info.pairs.r3d(1:(Ns*Nd)),</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Gsd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legend({num2str(</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flags.op.lambda</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xlabel</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('R_S_D [mm]');</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ylabel</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('G_S_D');</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Courier New" panose="02070309020205020404" pitchFamily="49" charset="0"/>
              </a:rPr>
              <a:t>xlim</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rPr>
              <a:t>([0,100])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Courier New" panose="02070309020205020404" pitchFamily="49" charset="0"/>
            </a:endParaRPr>
          </a:p>
        </p:txBody>
      </p:sp>
      <p:sp>
        <p:nvSpPr>
          <p:cNvPr id="20" name="Right Brace 19">
            <a:extLst>
              <a:ext uri="{FF2B5EF4-FFF2-40B4-BE49-F238E27FC236}">
                <a16:creationId xmlns:a16="http://schemas.microsoft.com/office/drawing/2014/main" id="{88E3787F-58C9-0022-289A-B29EB1C01A16}"/>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5" name="TextBox 24">
            <a:extLst>
              <a:ext uri="{FF2B5EF4-FFF2-40B4-BE49-F238E27FC236}">
                <a16:creationId xmlns:a16="http://schemas.microsoft.com/office/drawing/2014/main" id="{15A64D70-86D2-4B7E-3D27-3B158282D6AA}"/>
              </a:ext>
            </a:extLst>
          </p:cNvPr>
          <p:cNvSpPr txBox="1"/>
          <p:nvPr/>
        </p:nvSpPr>
        <p:spPr>
          <a:xfrm>
            <a:off x="7455981" y="3071416"/>
            <a:ext cx="126455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rPr>
              <a:t>For both LD and HD meshes</a:t>
            </a:r>
          </a:p>
        </p:txBody>
      </p:sp>
      <p:sp>
        <p:nvSpPr>
          <p:cNvPr id="2" name="Slide Number Placeholder 1">
            <a:extLst>
              <a:ext uri="{FF2B5EF4-FFF2-40B4-BE49-F238E27FC236}">
                <a16:creationId xmlns:a16="http://schemas.microsoft.com/office/drawing/2014/main" id="{425BD797-A25C-3859-BF02-E582C09ECC8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pic>
        <p:nvPicPr>
          <p:cNvPr id="7" name="Picture 6">
            <a:extLst>
              <a:ext uri="{FF2B5EF4-FFF2-40B4-BE49-F238E27FC236}">
                <a16:creationId xmlns:a16="http://schemas.microsoft.com/office/drawing/2014/main" id="{B82E7856-94B9-29A8-A787-BFF31294D14B}"/>
              </a:ext>
            </a:extLst>
          </p:cNvPr>
          <p:cNvPicPr>
            <a:picLocks noChangeAspect="1"/>
          </p:cNvPicPr>
          <p:nvPr/>
        </p:nvPicPr>
        <p:blipFill>
          <a:blip r:embed="rId3"/>
          <a:stretch>
            <a:fillRect/>
          </a:stretch>
        </p:blipFill>
        <p:spPr>
          <a:xfrm>
            <a:off x="4448912" y="4038600"/>
            <a:ext cx="3714750" cy="2819400"/>
          </a:xfrm>
          <a:prstGeom prst="rect">
            <a:avLst/>
          </a:prstGeom>
        </p:spPr>
      </p:pic>
      <p:pic>
        <p:nvPicPr>
          <p:cNvPr id="9" name="Picture 8">
            <a:extLst>
              <a:ext uri="{FF2B5EF4-FFF2-40B4-BE49-F238E27FC236}">
                <a16:creationId xmlns:a16="http://schemas.microsoft.com/office/drawing/2014/main" id="{02FA0AAB-18B0-A056-0D8E-B97D798FFF98}"/>
              </a:ext>
            </a:extLst>
          </p:cNvPr>
          <p:cNvPicPr>
            <a:picLocks noChangeAspect="1"/>
          </p:cNvPicPr>
          <p:nvPr/>
        </p:nvPicPr>
        <p:blipFill>
          <a:blip r:embed="rId4"/>
          <a:stretch>
            <a:fillRect/>
          </a:stretch>
        </p:blipFill>
        <p:spPr>
          <a:xfrm>
            <a:off x="5143" y="4210050"/>
            <a:ext cx="2543175" cy="2647950"/>
          </a:xfrm>
          <a:prstGeom prst="rect">
            <a:avLst/>
          </a:prstGeom>
        </p:spPr>
      </p:pic>
      <p:cxnSp>
        <p:nvCxnSpPr>
          <p:cNvPr id="3" name="Straight Arrow Connector 2">
            <a:extLst>
              <a:ext uri="{FF2B5EF4-FFF2-40B4-BE49-F238E27FC236}">
                <a16:creationId xmlns:a16="http://schemas.microsoft.com/office/drawing/2014/main" id="{53D6A5BB-6551-1476-8DDD-E23826A6700F}"/>
              </a:ext>
            </a:extLst>
          </p:cNvPr>
          <p:cNvCxnSpPr>
            <a:cxnSpLocks/>
          </p:cNvCxnSpPr>
          <p:nvPr/>
        </p:nvCxnSpPr>
        <p:spPr>
          <a:xfrm flipH="1">
            <a:off x="1433777" y="3822760"/>
            <a:ext cx="2904510" cy="4308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5167" y="1867258"/>
            <a:ext cx="556563" cy="1384995"/>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291.</a:t>
            </a:r>
          </a:p>
          <a:p>
            <a:r>
              <a:rPr lang="en-US" sz="1200" b="1" dirty="0">
                <a:latin typeface="Courier New" panose="02070309020205020404" pitchFamily="49" charset="0"/>
                <a:cs typeface="Courier New" panose="02070309020205020404" pitchFamily="49" charset="0"/>
              </a:rPr>
              <a:t>292.</a:t>
            </a: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294.</a:t>
            </a:r>
          </a:p>
          <a:p>
            <a:r>
              <a:rPr lang="en-US" sz="1200" b="1" dirty="0">
                <a:latin typeface="Courier New" panose="02070309020205020404" pitchFamily="49" charset="0"/>
                <a:cs typeface="Courier New" panose="02070309020205020404" pitchFamily="49" charset="0"/>
              </a:rPr>
              <a:t>295.</a:t>
            </a:r>
          </a:p>
          <a:p>
            <a:r>
              <a:rPr lang="en-US" sz="1200" b="1" dirty="0">
                <a:latin typeface="Courier New" panose="02070309020205020404" pitchFamily="49" charset="0"/>
                <a:cs typeface="Courier New" panose="02070309020205020404" pitchFamily="49" charset="0"/>
              </a:rPr>
              <a:t>296.</a:t>
            </a:r>
          </a:p>
          <a:p>
            <a:r>
              <a:rPr lang="en-US" sz="1200" b="1" dirty="0">
                <a:latin typeface="Courier New" panose="02070309020205020404" pitchFamily="49" charset="0"/>
                <a:cs typeface="Courier New" panose="02070309020205020404" pitchFamily="49" charset="0"/>
              </a:rPr>
              <a:t>297.</a:t>
            </a:r>
          </a:p>
        </p:txBody>
      </p:sp>
    </p:spTree>
    <p:extLst>
      <p:ext uri="{BB962C8B-B14F-4D97-AF65-F5344CB8AC3E}">
        <p14:creationId xmlns:p14="http://schemas.microsoft.com/office/powerpoint/2010/main" val="232123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Package Sensitivity Matrix with associated info</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Calculate Sensitivity</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26" name="Rectangle 25"/>
          <p:cNvSpPr/>
          <p:nvPr/>
        </p:nvSpPr>
        <p:spPr>
          <a:xfrm>
            <a:off x="148279" y="1153507"/>
            <a:ext cx="8706467" cy="5816977"/>
          </a:xfrm>
          <a:prstGeom prst="rect">
            <a:avLst/>
          </a:prstGeom>
        </p:spPr>
        <p:txBody>
          <a:bodyPr wrap="square">
            <a:spAutoFit/>
          </a:bodyPr>
          <a:lstStyle/>
          <a:p>
            <a:r>
              <a:rPr lang="en-US" b="1" dirty="0">
                <a:latin typeface="+mj-lt"/>
                <a:cs typeface="Arial" panose="020B0604020202020204" pitchFamily="34" charset="0"/>
              </a:rPr>
              <a:t>5. Arrange A to have the same measurement list structure as the data:</a:t>
            </a:r>
            <a:endParaRPr lang="en-US" sz="1400" dirty="0">
              <a:latin typeface="+mj-lt"/>
              <a:cs typeface="Arial" panose="020B0604020202020204" pitchFamily="34" charset="0"/>
            </a:endParaRPr>
          </a:p>
          <a:p>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Nwl,Nmeas,Nvox</a:t>
            </a:r>
            <a:r>
              <a:rPr lang="en-US" sz="1200" b="1" dirty="0">
                <a:latin typeface="Courier New" panose="02070309020205020404" pitchFamily="49" charset="0"/>
                <a:cs typeface="Courier New" panose="02070309020205020404" pitchFamily="49" charset="0"/>
              </a:rPr>
              <a:t>]=size(A);</a:t>
            </a:r>
          </a:p>
          <a:p>
            <a:r>
              <a:rPr lang="en-US" sz="1200" b="1" dirty="0">
                <a:latin typeface="Courier New" panose="02070309020205020404" pitchFamily="49" charset="0"/>
                <a:cs typeface="Courier New" panose="02070309020205020404" pitchFamily="49" charset="0"/>
              </a:rPr>
              <a:t>A=reshape(permute(A,[2,1,3]),</a:t>
            </a:r>
            <a:r>
              <a:rPr lang="en-US" sz="1200" b="1" dirty="0" err="1">
                <a:latin typeface="Courier New" panose="02070309020205020404" pitchFamily="49" charset="0"/>
                <a:cs typeface="Courier New" panose="02070309020205020404" pitchFamily="49" charset="0"/>
              </a:rPr>
              <a:t>Nwl</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Nmeas,Nvox</a:t>
            </a:r>
            <a:r>
              <a:rPr lang="en-US" sz="1200" b="1" dirty="0">
                <a:latin typeface="Courier New" panose="02070309020205020404" pitchFamily="49" charset="0"/>
                <a:cs typeface="Courier New" panose="02070309020205020404" pitchFamily="49" charset="0"/>
              </a:rPr>
              <a:t>);</a:t>
            </a:r>
          </a:p>
          <a:p>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r>
              <a:rPr lang="en-US" b="1" dirty="0">
                <a:latin typeface="+mj-lt"/>
                <a:cs typeface="Arial" panose="020B0604020202020204" pitchFamily="34" charset="0"/>
              </a:rPr>
              <a:t>6. Place spatial information about light model in </a:t>
            </a:r>
            <a:r>
              <a:rPr lang="en-US" b="1" dirty="0" err="1">
                <a:latin typeface="+mj-lt"/>
                <a:cs typeface="Arial" panose="020B0604020202020204" pitchFamily="34" charset="0"/>
              </a:rPr>
              <a:t>info.tissue</a:t>
            </a:r>
            <a:r>
              <a:rPr lang="en-US" b="1" dirty="0">
                <a:latin typeface="+mj-lt"/>
                <a:cs typeface="Arial" panose="020B0604020202020204" pitchFamily="34" charset="0"/>
              </a:rPr>
              <a:t> structure:</a:t>
            </a:r>
          </a:p>
          <a:p>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r>
              <a:rPr lang="en-US" sz="1200" b="1" dirty="0" err="1">
                <a:latin typeface="Courier New" panose="02070309020205020404" pitchFamily="49" charset="0"/>
                <a:cs typeface="Courier New" panose="02070309020205020404" pitchFamily="49" charset="0"/>
              </a:rPr>
              <a:t>info.tissue.dim</a:t>
            </a:r>
            <a:r>
              <a:rPr lang="en-US" sz="1200" b="1" dirty="0">
                <a:latin typeface="Courier New" panose="02070309020205020404" pitchFamily="49" charset="0"/>
                <a:cs typeface="Courier New" panose="02070309020205020404" pitchFamily="49" charset="0"/>
              </a:rPr>
              <a:t>=dim;</a:t>
            </a:r>
          </a:p>
          <a:p>
            <a:r>
              <a:rPr lang="en-US" sz="1200" b="1" dirty="0" err="1">
                <a:latin typeface="Courier New" panose="02070309020205020404" pitchFamily="49" charset="0"/>
                <a:cs typeface="Courier New" panose="02070309020205020404" pitchFamily="49" charset="0"/>
              </a:rPr>
              <a:t>info.tissue.affine</a:t>
            </a:r>
            <a:r>
              <a:rPr lang="en-US" sz="1200" b="1" dirty="0">
                <a:latin typeface="Courier New" panose="02070309020205020404" pitchFamily="49" charset="0"/>
                <a:cs typeface="Courier New" panose="02070309020205020404" pitchFamily="49" charset="0"/>
              </a:rPr>
              <a:t>=flags.t4;</a:t>
            </a:r>
          </a:p>
          <a:p>
            <a:r>
              <a:rPr lang="en-US" sz="1200" b="1" dirty="0">
                <a:latin typeface="Courier New" panose="02070309020205020404" pitchFamily="49" charset="0"/>
                <a:cs typeface="Courier New" panose="02070309020205020404" pitchFamily="49" charset="0"/>
              </a:rPr>
              <a:t>info.tissue.infoT1=infoT1;</a:t>
            </a:r>
          </a:p>
          <a:p>
            <a:r>
              <a:rPr lang="en-US" sz="1200" b="1" dirty="0" err="1">
                <a:latin typeface="Courier New" panose="02070309020205020404" pitchFamily="49" charset="0"/>
                <a:cs typeface="Courier New" panose="02070309020205020404" pitchFamily="49" charset="0"/>
              </a:rPr>
              <a:t>info.tissue.affine_target</a:t>
            </a:r>
            <a:r>
              <a:rPr lang="en-US" sz="1200" b="1" dirty="0">
                <a:latin typeface="Courier New" panose="02070309020205020404" pitchFamily="49" charset="0"/>
                <a:cs typeface="Courier New" panose="02070309020205020404" pitchFamily="49" charset="0"/>
              </a:rPr>
              <a:t>='MNI';</a:t>
            </a:r>
          </a:p>
          <a:p>
            <a:r>
              <a:rPr lang="en-US" sz="1200" b="1" dirty="0" err="1">
                <a:latin typeface="Courier New" panose="02070309020205020404" pitchFamily="49" charset="0"/>
                <a:cs typeface="Courier New" panose="02070309020205020404" pitchFamily="49" charset="0"/>
              </a:rPr>
              <a:t>info.tissue.flags</a:t>
            </a:r>
            <a:r>
              <a:rPr lang="en-US" sz="1200" b="1" dirty="0">
                <a:latin typeface="Courier New" panose="02070309020205020404" pitchFamily="49" charset="0"/>
                <a:cs typeface="Courier New" panose="02070309020205020404" pitchFamily="49" charset="0"/>
              </a:rPr>
              <a:t>=flags;</a:t>
            </a:r>
          </a:p>
          <a:p>
            <a:endParaRPr lang="en-US" sz="1200" b="1" dirty="0">
              <a:latin typeface="Courier New" panose="02070309020205020404" pitchFamily="49" charset="0"/>
              <a:cs typeface="Courier New" panose="02070309020205020404" pitchFamily="49" charset="0"/>
            </a:endParaRPr>
          </a:p>
          <a:p>
            <a:r>
              <a:rPr lang="en-US" sz="1200" b="1" dirty="0" err="1">
                <a:latin typeface="Courier New" panose="02070309020205020404" pitchFamily="49" charset="0"/>
                <a:cs typeface="Courier New" panose="02070309020205020404" pitchFamily="49" charset="0"/>
              </a:rPr>
              <a:t>temp_pairs</a:t>
            </a:r>
            <a:r>
              <a:rPr lang="en-US" sz="1200" b="1" dirty="0">
                <a:latin typeface="Courier New" panose="02070309020205020404" pitchFamily="49" charset="0"/>
                <a:cs typeface="Courier New" panose="02070309020205020404" pitchFamily="49" charset="0"/>
              </a:rPr>
              <a:t>=struct;</a:t>
            </a:r>
          </a:p>
          <a:p>
            <a:r>
              <a:rPr lang="en-US" sz="1200" b="1" dirty="0" err="1">
                <a:latin typeface="Courier New" panose="02070309020205020404" pitchFamily="49" charset="0"/>
                <a:cs typeface="Courier New" panose="02070309020205020404" pitchFamily="49" charset="0"/>
              </a:rPr>
              <a:t>temp_pairs.Src</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info.pairs.Src</a:t>
            </a:r>
            <a:r>
              <a:rPr lang="en-US" sz="1200" b="1" dirty="0">
                <a:latin typeface="Courier New" panose="02070309020205020404" pitchFamily="49" charset="0"/>
                <a:cs typeface="Courier New" panose="02070309020205020404" pitchFamily="49" charset="0"/>
              </a:rPr>
              <a:t>;</a:t>
            </a:r>
          </a:p>
          <a:p>
            <a:r>
              <a:rPr lang="en-US" sz="1200" b="1" dirty="0" err="1">
                <a:latin typeface="Courier New" panose="02070309020205020404" pitchFamily="49" charset="0"/>
                <a:cs typeface="Courier New" panose="02070309020205020404" pitchFamily="49" charset="0"/>
              </a:rPr>
              <a:t>temp_pairs.Det</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info.pairs.Det</a:t>
            </a:r>
            <a:r>
              <a:rPr lang="en-US" sz="1200" b="1" dirty="0">
                <a:latin typeface="Courier New" panose="02070309020205020404" pitchFamily="49" charset="0"/>
                <a:cs typeface="Courier New" panose="02070309020205020404" pitchFamily="49" charset="0"/>
              </a:rPr>
              <a:t>;</a:t>
            </a:r>
          </a:p>
          <a:p>
            <a:r>
              <a:rPr lang="en-US" sz="1200" b="1" dirty="0" err="1">
                <a:latin typeface="Courier New" panose="02070309020205020404" pitchFamily="49" charset="0"/>
                <a:cs typeface="Courier New" panose="02070309020205020404" pitchFamily="49" charset="0"/>
              </a:rPr>
              <a:t>temp_pairs.NN</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info.pairs.NN</a:t>
            </a:r>
            <a:r>
              <a:rPr lang="en-US" sz="1200" b="1" dirty="0">
                <a:latin typeface="Courier New" panose="02070309020205020404" pitchFamily="49" charset="0"/>
                <a:cs typeface="Courier New" panose="02070309020205020404" pitchFamily="49" charset="0"/>
              </a:rPr>
              <a:t>;</a:t>
            </a:r>
          </a:p>
          <a:p>
            <a:r>
              <a:rPr lang="en-US" sz="1200" b="1" dirty="0" err="1">
                <a:latin typeface="Courier New" panose="02070309020205020404" pitchFamily="49" charset="0"/>
                <a:cs typeface="Courier New" panose="02070309020205020404" pitchFamily="49" charset="0"/>
              </a:rPr>
              <a:t>temp_pairs.WL</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info.pairs.WL</a:t>
            </a:r>
            <a:r>
              <a:rPr lang="en-US" sz="1200" b="1" dirty="0">
                <a:latin typeface="Courier New" panose="02070309020205020404" pitchFamily="49" charset="0"/>
                <a:cs typeface="Courier New" panose="02070309020205020404" pitchFamily="49" charset="0"/>
              </a:rPr>
              <a:t>;</a:t>
            </a:r>
          </a:p>
          <a:p>
            <a:r>
              <a:rPr lang="en-US" sz="1200" b="1" dirty="0" err="1">
                <a:latin typeface="Courier New" panose="02070309020205020404" pitchFamily="49" charset="0"/>
                <a:cs typeface="Courier New" panose="02070309020205020404" pitchFamily="49" charset="0"/>
              </a:rPr>
              <a:t>temp_pairs.lambda</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info.pairs.lambda</a:t>
            </a:r>
            <a:r>
              <a:rPr lang="en-US" sz="1200" b="1" dirty="0">
                <a:latin typeface="Courier New" panose="02070309020205020404" pitchFamily="49" charset="0"/>
                <a:cs typeface="Courier New" panose="02070309020205020404" pitchFamily="49" charset="0"/>
              </a:rPr>
              <a:t>;</a:t>
            </a:r>
          </a:p>
          <a:p>
            <a:r>
              <a:rPr lang="en-US" sz="1200" b="1" dirty="0" err="1">
                <a:latin typeface="Courier New" panose="02070309020205020404" pitchFamily="49" charset="0"/>
                <a:cs typeface="Courier New" panose="02070309020205020404" pitchFamily="49" charset="0"/>
              </a:rPr>
              <a:t>temp_pairs.Mod</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info.pairs.Mod</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temp_pairs.r2d=info.pairs.r2d;</a:t>
            </a:r>
          </a:p>
          <a:p>
            <a:r>
              <a:rPr lang="en-US" sz="1200" b="1" dirty="0">
                <a:latin typeface="Courier New" panose="02070309020205020404" pitchFamily="49" charset="0"/>
                <a:cs typeface="Courier New" panose="02070309020205020404" pitchFamily="49" charset="0"/>
              </a:rPr>
              <a:t>temp_pairs.r3d=info.pairs.r3d;</a:t>
            </a:r>
          </a:p>
          <a:p>
            <a:r>
              <a:rPr lang="en-US" sz="1200" b="1" dirty="0" err="1">
                <a:latin typeface="Courier New" panose="02070309020205020404" pitchFamily="49" charset="0"/>
                <a:cs typeface="Courier New" panose="02070309020205020404" pitchFamily="49" charset="0"/>
              </a:rPr>
              <a:t>info.pairs</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temp_pairs</a:t>
            </a:r>
            <a:r>
              <a:rPr lang="en-US" sz="1200" b="1" dirty="0">
                <a:latin typeface="Courier New" panose="02070309020205020404" pitchFamily="49" charset="0"/>
                <a:cs typeface="Courier New" panose="02070309020205020404" pitchFamily="49" charset="0"/>
              </a:rPr>
              <a:t>;</a:t>
            </a:r>
          </a:p>
          <a:p>
            <a:r>
              <a:rPr lang="en-US" sz="1200" b="1" dirty="0">
                <a:latin typeface="Courier New" panose="02070309020205020404" pitchFamily="49" charset="0"/>
                <a:cs typeface="Courier New" panose="02070309020205020404" pitchFamily="49" charset="0"/>
              </a:rPr>
              <a:t> </a:t>
            </a:r>
          </a:p>
          <a:p>
            <a:r>
              <a:rPr lang="en-US" sz="1200" b="1" dirty="0">
                <a:latin typeface="Courier New" panose="02070309020205020404" pitchFamily="49" charset="0"/>
                <a:cs typeface="Courier New" panose="02070309020205020404" pitchFamily="49" charset="0"/>
              </a:rPr>
              <a:t>save(['</a:t>
            </a:r>
            <a:r>
              <a:rPr lang="en-US" sz="1200" b="1" dirty="0" err="1">
                <a:latin typeface="Courier New" panose="02070309020205020404" pitchFamily="49" charset="0"/>
                <a:cs typeface="Courier New" panose="02070309020205020404" pitchFamily="49" charset="0"/>
              </a:rPr>
              <a:t>A_',flags.tag,'.mat</a:t>
            </a:r>
            <a:r>
              <a:rPr lang="en-US" sz="1200" b="1" dirty="0">
                <a:latin typeface="Courier New" panose="02070309020205020404" pitchFamily="49" charset="0"/>
                <a:cs typeface="Courier New" panose="02070309020205020404" pitchFamily="49" charset="0"/>
              </a:rPr>
              <a:t>'],'A','info','-v7.3’)</a:t>
            </a:r>
          </a:p>
          <a:p>
            <a:endParaRPr lang="en-US" sz="1200" b="1" dirty="0">
              <a:latin typeface="Courier New" panose="02070309020205020404" pitchFamily="49" charset="0"/>
              <a:cs typeface="Courier New" panose="02070309020205020404" pitchFamily="49" charset="0"/>
            </a:endParaRPr>
          </a:p>
        </p:txBody>
      </p:sp>
      <p:sp>
        <p:nvSpPr>
          <p:cNvPr id="14" name="Right Brace 13">
            <a:extLst>
              <a:ext uri="{FF2B5EF4-FFF2-40B4-BE49-F238E27FC236}">
                <a16:creationId xmlns:a16="http://schemas.microsoft.com/office/drawing/2014/main" id="{4026623C-89D2-5738-3DDF-D67262081AF8}"/>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16FA7769-0030-6A00-2506-9E53814B2771}"/>
              </a:ext>
            </a:extLst>
          </p:cNvPr>
          <p:cNvSpPr txBox="1"/>
          <p:nvPr/>
        </p:nvSpPr>
        <p:spPr>
          <a:xfrm>
            <a:off x="7455981" y="3071416"/>
            <a:ext cx="1264556" cy="461665"/>
          </a:xfrm>
          <a:prstGeom prst="rect">
            <a:avLst/>
          </a:prstGeom>
          <a:noFill/>
        </p:spPr>
        <p:txBody>
          <a:bodyPr wrap="square" rtlCol="0">
            <a:spAutoFit/>
          </a:bodyPr>
          <a:lstStyle/>
          <a:p>
            <a:r>
              <a:rPr lang="en-US" sz="1200" dirty="0"/>
              <a:t>For both LD and HD meshes</a:t>
            </a:r>
          </a:p>
        </p:txBody>
      </p:sp>
      <p:sp>
        <p:nvSpPr>
          <p:cNvPr id="2" name="Slide Number Placeholder 1">
            <a:extLst>
              <a:ext uri="{FF2B5EF4-FFF2-40B4-BE49-F238E27FC236}">
                <a16:creationId xmlns:a16="http://schemas.microsoft.com/office/drawing/2014/main" id="{07C7797B-8C7A-BEAF-AF0E-4882E46F4CEE}"/>
              </a:ext>
            </a:extLst>
          </p:cNvPr>
          <p:cNvSpPr>
            <a:spLocks noGrp="1"/>
          </p:cNvSpPr>
          <p:nvPr>
            <p:ph type="sldNum" sz="quarter" idx="12"/>
          </p:nvPr>
        </p:nvSpPr>
        <p:spPr/>
        <p:txBody>
          <a:bodyPr/>
          <a:lstStyle/>
          <a:p>
            <a:fld id="{A6EA515B-EB3D-473C-ADE9-FD8348C61D57}" type="slidenum">
              <a:rPr lang="en-US" smtClean="0"/>
              <a:t>39</a:t>
            </a:fld>
            <a:endParaRPr lang="en-US"/>
          </a:p>
        </p:txBody>
      </p:sp>
    </p:spTree>
    <p:extLst>
      <p:ext uri="{BB962C8B-B14F-4D97-AF65-F5344CB8AC3E}">
        <p14:creationId xmlns:p14="http://schemas.microsoft.com/office/powerpoint/2010/main" val="638896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p:cNvSpPr txBox="1">
            <a:spLocks/>
          </p:cNvSpPr>
          <p:nvPr/>
        </p:nvSpPr>
        <p:spPr>
          <a:xfrm>
            <a:off x="127000" y="1320801"/>
            <a:ext cx="11855461" cy="939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In diffuse optical tomography (DOT), arrays of optical sources and detectors are used to perform functional neuroimaging experiments on task-based or resting state modes of human brain function.</a:t>
            </a:r>
          </a:p>
        </p:txBody>
      </p:sp>
      <p:sp>
        <p:nvSpPr>
          <p:cNvPr id="2" name="Title 1"/>
          <p:cNvSpPr>
            <a:spLocks noGrp="1"/>
          </p:cNvSpPr>
          <p:nvPr>
            <p:ph type="title"/>
          </p:nvPr>
        </p:nvSpPr>
        <p:spPr>
          <a:xfrm>
            <a:off x="0" y="0"/>
            <a:ext cx="8596668" cy="1320800"/>
          </a:xfrm>
        </p:spPr>
        <p:txBody>
          <a:bodyPr/>
          <a:lstStyle/>
          <a:p>
            <a:r>
              <a:rPr lang="en-US" dirty="0">
                <a:solidFill>
                  <a:srgbClr val="FF0000"/>
                </a:solidFill>
              </a:rPr>
              <a:t>Diffuse Optical Tomography</a:t>
            </a:r>
          </a:p>
        </p:txBody>
      </p:sp>
      <p:sp>
        <p:nvSpPr>
          <p:cNvPr id="32" name="Content Placeholder 2"/>
          <p:cNvSpPr txBox="1">
            <a:spLocks/>
          </p:cNvSpPr>
          <p:nvPr/>
        </p:nvSpPr>
        <p:spPr>
          <a:xfrm>
            <a:off x="127001" y="2400300"/>
            <a:ext cx="5359400" cy="437991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Analyses are broken into several pipelines: </a:t>
            </a:r>
          </a:p>
          <a:p>
            <a:pPr lvl="1"/>
            <a:r>
              <a:rPr lang="en-US" dirty="0">
                <a:solidFill>
                  <a:srgbClr val="00B0F0"/>
                </a:solidFill>
              </a:rPr>
              <a:t>B: modeling of the tissue shape, optical property distribution, and source/detector locations</a:t>
            </a:r>
          </a:p>
          <a:p>
            <a:pPr lvl="1"/>
            <a:r>
              <a:rPr lang="en-US" dirty="0">
                <a:solidFill>
                  <a:srgbClr val="00B0F0"/>
                </a:solidFill>
              </a:rPr>
              <a:t>C: modeling of the light emission, diffusion, and detection through the head</a:t>
            </a:r>
          </a:p>
          <a:p>
            <a:pPr lvl="1"/>
            <a:r>
              <a:rPr lang="en-US" dirty="0"/>
              <a:t>D: preprocessing of the raw source-detector measurements</a:t>
            </a:r>
          </a:p>
          <a:p>
            <a:pPr lvl="1"/>
            <a:r>
              <a:rPr lang="en-US" dirty="0"/>
              <a:t>E: reconstruction and spectroscopy of the preprocessed data and light model into a functional neuroimaging volume </a:t>
            </a:r>
          </a:p>
          <a:p>
            <a:pPr lvl="1"/>
            <a:r>
              <a:rPr lang="en-US" dirty="0"/>
              <a:t>F: post-processing analysis of these results.</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3288" y="2260601"/>
            <a:ext cx="6512368" cy="4389120"/>
          </a:xfrm>
          <a:prstGeom prst="rect">
            <a:avLst/>
          </a:prstGeom>
        </p:spPr>
      </p:pic>
      <p:sp>
        <p:nvSpPr>
          <p:cNvPr id="3" name="Slide Number Placeholder 2">
            <a:extLst>
              <a:ext uri="{FF2B5EF4-FFF2-40B4-BE49-F238E27FC236}">
                <a16:creationId xmlns:a16="http://schemas.microsoft.com/office/drawing/2014/main" id="{ECD007DF-F439-B5C7-D7DC-991E60D3793A}"/>
              </a:ext>
            </a:extLst>
          </p:cNvPr>
          <p:cNvSpPr>
            <a:spLocks noGrp="1"/>
          </p:cNvSpPr>
          <p:nvPr>
            <p:ph type="sldNum" sz="quarter" idx="12"/>
          </p:nvPr>
        </p:nvSpPr>
        <p:spPr/>
        <p:txBody>
          <a:bodyPr/>
          <a:lstStyle/>
          <a:p>
            <a:fld id="{A6EA515B-EB3D-473C-ADE9-FD8348C61D57}" type="slidenum">
              <a:rPr lang="en-US" smtClean="0"/>
              <a:t>4</a:t>
            </a:fld>
            <a:endParaRPr lang="en-US"/>
          </a:p>
        </p:txBody>
      </p:sp>
    </p:spTree>
    <p:extLst>
      <p:ext uri="{BB962C8B-B14F-4D97-AF65-F5344CB8AC3E}">
        <p14:creationId xmlns:p14="http://schemas.microsoft.com/office/powerpoint/2010/main" val="24517226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Rectangle 25"/>
          <p:cNvSpPr/>
          <p:nvPr/>
        </p:nvSpPr>
        <p:spPr>
          <a:xfrm>
            <a:off x="148279" y="1153507"/>
            <a:ext cx="8781508" cy="4955203"/>
          </a:xfrm>
          <a:prstGeom prst="rect">
            <a:avLst/>
          </a:prstGeom>
        </p:spPr>
        <p:txBody>
          <a:bodyPr wrap="square">
            <a:spAutoFit/>
          </a:bodyPr>
          <a:lstStyle/>
          <a:p>
            <a:r>
              <a:rPr lang="en-US" b="1" dirty="0">
                <a:latin typeface="+mj-lt"/>
                <a:cs typeface="Arial" panose="020B0604020202020204" pitchFamily="34" charset="0"/>
              </a:rPr>
              <a:t>6. Package and save A where all source-detector separations are less than 6cm</a:t>
            </a:r>
          </a:p>
          <a:p>
            <a:endParaRPr lang="en-US" sz="1400" b="1" dirty="0">
              <a:latin typeface="+mj-lt"/>
              <a:cs typeface="Arial" panose="020B0604020202020204" pitchFamily="34" charset="0"/>
            </a:endParaRPr>
          </a:p>
          <a:p>
            <a:r>
              <a:rPr lang="en-US" sz="1600" b="1" i="0" dirty="0">
                <a:effectLst/>
                <a:latin typeface="+mj-lt"/>
                <a:cs typeface="Arial" panose="020B0604020202020204" pitchFamily="34" charset="0"/>
              </a:rPr>
              <a:t>For high-density pads, only measurements from source-detector (SD) pairs that have a separation distance within 6cm are generally used. These overlapping measurements are what provide the image quality of the HD arrays. The </a:t>
            </a:r>
            <a:r>
              <a:rPr lang="en-US" sz="1600" b="1" i="0" dirty="0" err="1">
                <a:effectLst/>
                <a:latin typeface="+mj-lt"/>
                <a:cs typeface="Arial" panose="020B0604020202020204" pitchFamily="34" charset="0"/>
              </a:rPr>
              <a:t>Gsd</a:t>
            </a:r>
            <a:r>
              <a:rPr lang="en-US" sz="1600" b="1" i="0" dirty="0">
                <a:effectLst/>
                <a:latin typeface="+mj-lt"/>
                <a:cs typeface="Arial" panose="020B0604020202020204" pitchFamily="34" charset="0"/>
              </a:rPr>
              <a:t> vs </a:t>
            </a:r>
            <a:r>
              <a:rPr lang="en-US" sz="1600" b="1" i="0" dirty="0" err="1">
                <a:effectLst/>
                <a:latin typeface="+mj-lt"/>
                <a:cs typeface="Arial" panose="020B0604020202020204" pitchFamily="34" charset="0"/>
              </a:rPr>
              <a:t>Rsd</a:t>
            </a:r>
            <a:r>
              <a:rPr lang="en-US" sz="1600" b="1" i="0" dirty="0">
                <a:effectLst/>
                <a:latin typeface="+mj-lt"/>
                <a:cs typeface="Arial" panose="020B0604020202020204" pitchFamily="34" charset="0"/>
              </a:rPr>
              <a:t> scatterplot is a helpful tool for visualizing what measurements meet the 6cm cutoff. A red box has been placed around the measurements within the 6cm cutoff.</a:t>
            </a:r>
            <a:endParaRPr lang="en-US" sz="1400" b="1" dirty="0">
              <a:latin typeface="+mj-lt"/>
              <a:cs typeface="Arial" panose="020B0604020202020204" pitchFamily="34" charset="0"/>
            </a:endParaRPr>
          </a:p>
          <a:p>
            <a:endParaRPr lang="en-US" sz="1200" dirty="0">
              <a:latin typeface="Courier New" panose="02070309020205020404" pitchFamily="49" charset="0"/>
              <a:cs typeface="Courier New" panose="02070309020205020404" pitchFamily="49" charset="0"/>
            </a:endParaRPr>
          </a:p>
          <a:p>
            <a:r>
              <a:rPr lang="en-US" sz="1200" b="1" dirty="0">
                <a:solidFill>
                  <a:srgbClr val="1C721C"/>
                </a:solidFill>
                <a:latin typeface="Courier New" panose="02070309020205020404" pitchFamily="49" charset="0"/>
                <a:cs typeface="Courier New" panose="02070309020205020404" pitchFamily="49" charset="0"/>
              </a:rPr>
              <a:t>% Get A with all SD separations within 6cm</a:t>
            </a:r>
          </a:p>
          <a:p>
            <a:r>
              <a:rPr lang="en-US" sz="1200" b="1" dirty="0">
                <a:latin typeface="Courier New" panose="02070309020205020404" pitchFamily="49" charset="0"/>
                <a:cs typeface="Courier New" panose="02070309020205020404" pitchFamily="49" charset="0"/>
              </a:rPr>
              <a:t>keep=info.pairs.r3d&lt;=60; </a:t>
            </a:r>
          </a:p>
          <a:p>
            <a:r>
              <a:rPr lang="en-US" sz="1200" b="1" dirty="0">
                <a:latin typeface="Courier New" panose="02070309020205020404" pitchFamily="49" charset="0"/>
                <a:cs typeface="Courier New" panose="02070309020205020404" pitchFamily="49" charset="0"/>
              </a:rPr>
              <a:t>temp=struct;</a:t>
            </a:r>
          </a:p>
          <a:p>
            <a:r>
              <a:rPr lang="en-US" sz="1200" b="1" dirty="0" err="1">
                <a:latin typeface="Courier New" panose="02070309020205020404" pitchFamily="49" charset="0"/>
                <a:cs typeface="Courier New" panose="02070309020205020404" pitchFamily="49" charset="0"/>
              </a:rPr>
              <a:t>temp.Src</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info.pairs.Src</a:t>
            </a:r>
            <a:r>
              <a:rPr lang="en-US" sz="1200" b="1" dirty="0">
                <a:latin typeface="Courier New" panose="02070309020205020404" pitchFamily="49" charset="0"/>
                <a:cs typeface="Courier New" panose="02070309020205020404" pitchFamily="49" charset="0"/>
              </a:rPr>
              <a:t>(keep);</a:t>
            </a:r>
          </a:p>
          <a:p>
            <a:r>
              <a:rPr lang="en-US" sz="1200" b="1" dirty="0" err="1">
                <a:latin typeface="Courier New" panose="02070309020205020404" pitchFamily="49" charset="0"/>
                <a:cs typeface="Courier New" panose="02070309020205020404" pitchFamily="49" charset="0"/>
              </a:rPr>
              <a:t>temp.Det</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info.pairs.Det</a:t>
            </a:r>
            <a:r>
              <a:rPr lang="en-US" sz="1200" b="1" dirty="0">
                <a:latin typeface="Courier New" panose="02070309020205020404" pitchFamily="49" charset="0"/>
                <a:cs typeface="Courier New" panose="02070309020205020404" pitchFamily="49" charset="0"/>
              </a:rPr>
              <a:t>(keep);</a:t>
            </a:r>
          </a:p>
          <a:p>
            <a:r>
              <a:rPr lang="en-US" sz="1200" b="1" dirty="0" err="1">
                <a:latin typeface="Courier New" panose="02070309020205020404" pitchFamily="49" charset="0"/>
                <a:cs typeface="Courier New" panose="02070309020205020404" pitchFamily="49" charset="0"/>
              </a:rPr>
              <a:t>temp.NN</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info.pairs.NN</a:t>
            </a:r>
            <a:r>
              <a:rPr lang="en-US" sz="1200" b="1" dirty="0">
                <a:latin typeface="Courier New" panose="02070309020205020404" pitchFamily="49" charset="0"/>
                <a:cs typeface="Courier New" panose="02070309020205020404" pitchFamily="49" charset="0"/>
              </a:rPr>
              <a:t>(keep);</a:t>
            </a:r>
          </a:p>
          <a:p>
            <a:r>
              <a:rPr lang="en-US" sz="1200" b="1" dirty="0" err="1">
                <a:latin typeface="Courier New" panose="02070309020205020404" pitchFamily="49" charset="0"/>
                <a:cs typeface="Courier New" panose="02070309020205020404" pitchFamily="49" charset="0"/>
              </a:rPr>
              <a:t>temp.WL</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info.pairs.WL</a:t>
            </a:r>
            <a:r>
              <a:rPr lang="en-US" sz="1200" b="1" dirty="0">
                <a:latin typeface="Courier New" panose="02070309020205020404" pitchFamily="49" charset="0"/>
                <a:cs typeface="Courier New" panose="02070309020205020404" pitchFamily="49" charset="0"/>
              </a:rPr>
              <a:t>(keep);</a:t>
            </a:r>
          </a:p>
          <a:p>
            <a:r>
              <a:rPr lang="en-US" sz="1200" b="1" dirty="0" err="1">
                <a:latin typeface="Courier New" panose="02070309020205020404" pitchFamily="49" charset="0"/>
                <a:cs typeface="Courier New" panose="02070309020205020404" pitchFamily="49" charset="0"/>
              </a:rPr>
              <a:t>temp.lambda</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info.pairs.lambda</a:t>
            </a:r>
            <a:r>
              <a:rPr lang="en-US" sz="1200" b="1" dirty="0">
                <a:latin typeface="Courier New" panose="02070309020205020404" pitchFamily="49" charset="0"/>
                <a:cs typeface="Courier New" panose="02070309020205020404" pitchFamily="49" charset="0"/>
              </a:rPr>
              <a:t>(keep);</a:t>
            </a:r>
          </a:p>
          <a:p>
            <a:r>
              <a:rPr lang="en-US" sz="1200" b="1" dirty="0" err="1">
                <a:latin typeface="Courier New" panose="02070309020205020404" pitchFamily="49" charset="0"/>
                <a:cs typeface="Courier New" panose="02070309020205020404" pitchFamily="49" charset="0"/>
              </a:rPr>
              <a:t>temp.Mod</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info.pairs.Mod</a:t>
            </a:r>
            <a:r>
              <a:rPr lang="en-US" sz="1200" b="1" dirty="0">
                <a:latin typeface="Courier New" panose="02070309020205020404" pitchFamily="49" charset="0"/>
                <a:cs typeface="Courier New" panose="02070309020205020404" pitchFamily="49" charset="0"/>
              </a:rPr>
              <a:t>(keep);</a:t>
            </a:r>
          </a:p>
          <a:p>
            <a:r>
              <a:rPr lang="en-US" sz="1200" b="1" dirty="0">
                <a:latin typeface="Courier New" panose="02070309020205020404" pitchFamily="49" charset="0"/>
                <a:cs typeface="Courier New" panose="02070309020205020404" pitchFamily="49" charset="0"/>
              </a:rPr>
              <a:t>temp.r2d=info.pairs.r2d(keep);</a:t>
            </a:r>
          </a:p>
          <a:p>
            <a:r>
              <a:rPr lang="en-US" sz="1200" b="1" dirty="0">
                <a:latin typeface="Courier New" panose="02070309020205020404" pitchFamily="49" charset="0"/>
                <a:cs typeface="Courier New" panose="02070309020205020404" pitchFamily="49" charset="0"/>
              </a:rPr>
              <a:t>temp.r3d=info.pairs.r3d(keep);</a:t>
            </a:r>
          </a:p>
          <a:p>
            <a:r>
              <a:rPr lang="en-US" sz="1200" b="1" dirty="0" err="1">
                <a:latin typeface="Courier New" panose="02070309020205020404" pitchFamily="49" charset="0"/>
                <a:cs typeface="Courier New" panose="02070309020205020404" pitchFamily="49" charset="0"/>
              </a:rPr>
              <a:t>info.pairs</a:t>
            </a:r>
            <a:r>
              <a:rPr lang="en-US" sz="1200" b="1" dirty="0">
                <a:latin typeface="Courier New" panose="02070309020205020404" pitchFamily="49" charset="0"/>
                <a:cs typeface="Courier New" panose="02070309020205020404" pitchFamily="49" charset="0"/>
              </a:rPr>
              <a:t>=temp;</a:t>
            </a:r>
          </a:p>
          <a:p>
            <a:r>
              <a:rPr lang="en-US" sz="1200" b="1" dirty="0">
                <a:latin typeface="Courier New" panose="02070309020205020404" pitchFamily="49" charset="0"/>
                <a:cs typeface="Courier New" panose="02070309020205020404" pitchFamily="49" charset="0"/>
              </a:rPr>
              <a:t>A=A(keep,:); </a:t>
            </a:r>
            <a:r>
              <a:rPr lang="en-US" sz="1200" b="1" dirty="0">
                <a:solidFill>
                  <a:srgbClr val="1C721C"/>
                </a:solidFill>
                <a:latin typeface="Courier New" panose="02070309020205020404" pitchFamily="49" charset="0"/>
                <a:cs typeface="Courier New" panose="02070309020205020404" pitchFamily="49" charset="0"/>
              </a:rPr>
              <a:t>%A with all SD within 6cm</a:t>
            </a: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save(['A_r3d_lth_60_',flags.tag,'.mat'],'A','info','-v7.3') </a:t>
            </a:r>
            <a:r>
              <a:rPr lang="en-US" sz="1200" b="1" dirty="0">
                <a:solidFill>
                  <a:srgbClr val="1C721C"/>
                </a:solidFill>
                <a:latin typeface="Courier New" panose="02070309020205020404" pitchFamily="49" charset="0"/>
                <a:cs typeface="Courier New" panose="02070309020205020404" pitchFamily="49" charset="0"/>
              </a:rPr>
              <a:t>%save A with all SD within 6cm</a:t>
            </a:r>
          </a:p>
          <a:p>
            <a:endParaRPr lang="en-US" sz="1200" b="1" dirty="0">
              <a:latin typeface="Courier New" panose="02070309020205020404" pitchFamily="49" charset="0"/>
              <a:cs typeface="Courier New" panose="02070309020205020404" pitchFamily="49" charset="0"/>
            </a:endParaRPr>
          </a:p>
        </p:txBody>
      </p:sp>
      <p:pic>
        <p:nvPicPr>
          <p:cNvPr id="25" name="Picture 24"/>
          <p:cNvPicPr>
            <a:picLocks noChangeAspect="1"/>
          </p:cNvPicPr>
          <p:nvPr/>
        </p:nvPicPr>
        <p:blipFill>
          <a:blip r:embed="rId2"/>
          <a:stretch>
            <a:fillRect/>
          </a:stretch>
        </p:blipFill>
        <p:spPr>
          <a:xfrm>
            <a:off x="4576373" y="3326586"/>
            <a:ext cx="2702739" cy="2063614"/>
          </a:xfrm>
          <a:prstGeom prst="rect">
            <a:avLst/>
          </a:prstGeom>
        </p:spPr>
      </p:pic>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Package Sensitivity Matrix with associated info</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Calculate Sensitivity</a:t>
            </a:r>
          </a:p>
        </p:txBody>
      </p: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14" name="Right Brace 13">
            <a:extLst>
              <a:ext uri="{FF2B5EF4-FFF2-40B4-BE49-F238E27FC236}">
                <a16:creationId xmlns:a16="http://schemas.microsoft.com/office/drawing/2014/main" id="{4026623C-89D2-5738-3DDF-D67262081AF8}"/>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16FA7769-0030-6A00-2506-9E53814B2771}"/>
              </a:ext>
            </a:extLst>
          </p:cNvPr>
          <p:cNvSpPr txBox="1"/>
          <p:nvPr/>
        </p:nvSpPr>
        <p:spPr>
          <a:xfrm>
            <a:off x="7455981" y="3071416"/>
            <a:ext cx="1264556" cy="461665"/>
          </a:xfrm>
          <a:prstGeom prst="rect">
            <a:avLst/>
          </a:prstGeom>
          <a:noFill/>
        </p:spPr>
        <p:txBody>
          <a:bodyPr wrap="square" rtlCol="0">
            <a:spAutoFit/>
          </a:bodyPr>
          <a:lstStyle/>
          <a:p>
            <a:r>
              <a:rPr lang="en-US" sz="1200" dirty="0"/>
              <a:t>For both LD and HD meshes</a:t>
            </a:r>
          </a:p>
        </p:txBody>
      </p:sp>
      <p:sp>
        <p:nvSpPr>
          <p:cNvPr id="2" name="Slide Number Placeholder 1">
            <a:extLst>
              <a:ext uri="{FF2B5EF4-FFF2-40B4-BE49-F238E27FC236}">
                <a16:creationId xmlns:a16="http://schemas.microsoft.com/office/drawing/2014/main" id="{07C7797B-8C7A-BEAF-AF0E-4882E46F4CEE}"/>
              </a:ext>
            </a:extLst>
          </p:cNvPr>
          <p:cNvSpPr>
            <a:spLocks noGrp="1"/>
          </p:cNvSpPr>
          <p:nvPr>
            <p:ph type="sldNum" sz="quarter" idx="12"/>
          </p:nvPr>
        </p:nvSpPr>
        <p:spPr/>
        <p:txBody>
          <a:bodyPr/>
          <a:lstStyle/>
          <a:p>
            <a:fld id="{A6EA515B-EB3D-473C-ADE9-FD8348C61D57}" type="slidenum">
              <a:rPr lang="en-US" smtClean="0"/>
              <a:t>40</a:t>
            </a:fld>
            <a:endParaRPr lang="en-US"/>
          </a:p>
        </p:txBody>
      </p:sp>
      <p:sp>
        <p:nvSpPr>
          <p:cNvPr id="4" name="TextBox 3">
            <a:extLst>
              <a:ext uri="{FF2B5EF4-FFF2-40B4-BE49-F238E27FC236}">
                <a16:creationId xmlns:a16="http://schemas.microsoft.com/office/drawing/2014/main" id="{48D5FA96-82C3-B073-7FC0-C58EE3564993}"/>
              </a:ext>
            </a:extLst>
          </p:cNvPr>
          <p:cNvSpPr txBox="1"/>
          <p:nvPr/>
        </p:nvSpPr>
        <p:spPr>
          <a:xfrm>
            <a:off x="5372142" y="2933928"/>
            <a:ext cx="1111202" cy="307777"/>
          </a:xfrm>
          <a:prstGeom prst="rect">
            <a:avLst/>
          </a:prstGeom>
          <a:noFill/>
        </p:spPr>
        <p:txBody>
          <a:bodyPr wrap="none" rtlCol="0">
            <a:spAutoFit/>
          </a:bodyPr>
          <a:lstStyle/>
          <a:p>
            <a:r>
              <a:rPr lang="en-US" sz="1400" dirty="0" err="1">
                <a:latin typeface="Arial" panose="020B0604020202020204" pitchFamily="34" charset="0"/>
                <a:cs typeface="Arial" panose="020B0604020202020204" pitchFamily="34" charset="0"/>
              </a:rPr>
              <a:t>Gsd</a:t>
            </a:r>
            <a:r>
              <a:rPr lang="en-US" sz="1400" dirty="0">
                <a:latin typeface="Arial" panose="020B0604020202020204" pitchFamily="34" charset="0"/>
                <a:cs typeface="Arial" panose="020B0604020202020204" pitchFamily="34" charset="0"/>
              </a:rPr>
              <a:t> vs </a:t>
            </a:r>
            <a:r>
              <a:rPr lang="en-US" sz="1400" dirty="0" err="1">
                <a:latin typeface="Arial" panose="020B0604020202020204" pitchFamily="34" charset="0"/>
                <a:cs typeface="Arial" panose="020B0604020202020204" pitchFamily="34" charset="0"/>
              </a:rPr>
              <a:t>Rsd</a:t>
            </a:r>
            <a:endParaRPr lang="en-US" sz="14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5656886A-46A5-AA64-F886-DD7741FE54D0}"/>
              </a:ext>
            </a:extLst>
          </p:cNvPr>
          <p:cNvSpPr/>
          <p:nvPr/>
        </p:nvSpPr>
        <p:spPr>
          <a:xfrm>
            <a:off x="5047861" y="3415213"/>
            <a:ext cx="1114404" cy="10955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47548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443795" y="4397016"/>
            <a:ext cx="5777688" cy="2460983"/>
          </a:xfrm>
          <a:prstGeom prst="rect">
            <a:avLst/>
          </a:prstGeom>
        </p:spPr>
      </p:pic>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Validate the sensitivity (1 of 2)</a:t>
            </a:r>
          </a:p>
        </p:txBody>
      </p:sp>
      <p:sp>
        <p:nvSpPr>
          <p:cNvPr id="4" name="Rectangle 3"/>
          <p:cNvSpPr/>
          <p:nvPr/>
        </p:nvSpPr>
        <p:spPr>
          <a:xfrm>
            <a:off x="148280" y="1150202"/>
            <a:ext cx="8492369" cy="3200876"/>
          </a:xfrm>
          <a:prstGeom prst="rect">
            <a:avLst/>
          </a:prstGeom>
        </p:spPr>
        <p:txBody>
          <a:bodyPr wrap="square">
            <a:spAutoFit/>
          </a:bodyPr>
          <a:lstStyle/>
          <a:p>
            <a:r>
              <a:rPr lang="en-US" b="1" dirty="0">
                <a:latin typeface="+mj-lt"/>
                <a:cs typeface="Arial" panose="020B0604020202020204" pitchFamily="34" charset="0"/>
              </a:rPr>
              <a:t>Visualize an example measurement’s sensitivity using the A matrix containing measurements from SD’s with separations &lt; 6cm. We’ll start with a single source detector pair, and visualize the full sensitivity profile (FFR) on the next slide.</a:t>
            </a:r>
          </a:p>
          <a:p>
            <a:endParaRPr lang="en-US" sz="1000" b="1" dirty="0">
              <a:solidFill>
                <a:srgbClr val="228B22"/>
              </a:solidFill>
              <a:latin typeface="Courier New" panose="02070309020205020404" pitchFamily="49" charset="0"/>
            </a:endParaRPr>
          </a:p>
          <a:p>
            <a:r>
              <a:rPr lang="en-US" sz="1200" b="1" dirty="0">
                <a:solidFill>
                  <a:srgbClr val="228B22"/>
                </a:solidFill>
                <a:latin typeface="Courier New" panose="02070309020205020404" pitchFamily="49" charset="0"/>
              </a:rPr>
              <a:t>% Visualize aspects of sensitivity profile</a:t>
            </a:r>
          </a:p>
          <a:p>
            <a:r>
              <a:rPr lang="en-US" sz="1200" b="1" dirty="0">
                <a:latin typeface="Courier New" panose="02070309020205020404" pitchFamily="49" charset="0"/>
              </a:rPr>
              <a:t>t1=affine3d_img(mask,infoT1,dim,eye(4)); </a:t>
            </a:r>
            <a:r>
              <a:rPr lang="en-US" sz="1200" b="1" dirty="0">
                <a:solidFill>
                  <a:srgbClr val="228B22"/>
                </a:solidFill>
                <a:latin typeface="Courier New" panose="02070309020205020404" pitchFamily="49" charset="0"/>
              </a:rPr>
              <a:t>% put anatomical volume in dim space</a:t>
            </a:r>
          </a:p>
          <a:p>
            <a:endParaRPr lang="en-US" sz="1200" b="1" dirty="0">
              <a:solidFill>
                <a:srgbClr val="228B22"/>
              </a:solidFill>
              <a:latin typeface="Courier New" panose="02070309020205020404" pitchFamily="49" charset="0"/>
            </a:endParaRPr>
          </a:p>
          <a:p>
            <a:r>
              <a:rPr lang="en-US" sz="1200" b="1" dirty="0">
                <a:latin typeface="Courier New" panose="02070309020205020404" pitchFamily="49" charset="0"/>
              </a:rPr>
              <a:t>keep=</a:t>
            </a:r>
            <a:r>
              <a:rPr lang="en-US" sz="1200" b="1" dirty="0" err="1">
                <a:latin typeface="Courier New" panose="02070309020205020404" pitchFamily="49" charset="0"/>
              </a:rPr>
              <a:t>info.pairs.WL</a:t>
            </a:r>
            <a:r>
              <a:rPr lang="en-US" sz="1200" b="1" dirty="0">
                <a:latin typeface="Courier New" panose="02070309020205020404" pitchFamily="49" charset="0"/>
              </a:rPr>
              <a:t>==2 &amp; </a:t>
            </a:r>
            <a:r>
              <a:rPr lang="en-US" sz="1200" b="1" dirty="0" err="1">
                <a:latin typeface="Courier New" panose="02070309020205020404" pitchFamily="49" charset="0"/>
              </a:rPr>
              <a:t>info.pairs.Src</a:t>
            </a:r>
            <a:r>
              <a:rPr lang="en-US" sz="1200" b="1" dirty="0">
                <a:latin typeface="Courier New" panose="02070309020205020404" pitchFamily="49" charset="0"/>
              </a:rPr>
              <a:t>==1 &amp; </a:t>
            </a:r>
            <a:r>
              <a:rPr lang="en-US" sz="1200" b="1" dirty="0" err="1">
                <a:latin typeface="Courier New" panose="02070309020205020404" pitchFamily="49" charset="0"/>
              </a:rPr>
              <a:t>info.pairs.Det</a:t>
            </a:r>
            <a:r>
              <a:rPr lang="en-US" sz="1200" b="1" dirty="0">
                <a:latin typeface="Courier New" panose="02070309020205020404" pitchFamily="49" charset="0"/>
              </a:rPr>
              <a:t>==6;</a:t>
            </a:r>
          </a:p>
          <a:p>
            <a:r>
              <a:rPr lang="en-US" sz="1200" b="1" dirty="0">
                <a:latin typeface="Courier New" panose="02070309020205020404" pitchFamily="49" charset="0"/>
              </a:rPr>
              <a:t>foo=squeeze(A(keep,:));              </a:t>
            </a:r>
            <a:r>
              <a:rPr lang="en-US" sz="1200" b="1" dirty="0">
                <a:solidFill>
                  <a:srgbClr val="228B22"/>
                </a:solidFill>
                <a:latin typeface="Courier New" panose="02070309020205020404" pitchFamily="49" charset="0"/>
              </a:rPr>
              <a:t>% Single </a:t>
            </a:r>
            <a:r>
              <a:rPr lang="en-US" sz="1200" b="1" dirty="0" err="1">
                <a:solidFill>
                  <a:srgbClr val="228B22"/>
                </a:solidFill>
                <a:latin typeface="Courier New" panose="02070309020205020404" pitchFamily="49" charset="0"/>
              </a:rPr>
              <a:t>meas</a:t>
            </a:r>
            <a:r>
              <a:rPr lang="en-US" sz="1200" b="1" dirty="0">
                <a:solidFill>
                  <a:srgbClr val="228B22"/>
                </a:solidFill>
                <a:latin typeface="Courier New" panose="02070309020205020404" pitchFamily="49" charset="0"/>
              </a:rPr>
              <a:t> pair</a:t>
            </a:r>
          </a:p>
          <a:p>
            <a:r>
              <a:rPr lang="en-US" sz="1200" b="1" dirty="0" err="1">
                <a:latin typeface="Courier New" panose="02070309020205020404" pitchFamily="49" charset="0"/>
              </a:rPr>
              <a:t>fooV</a:t>
            </a:r>
            <a:r>
              <a:rPr lang="en-US" sz="1200" b="1" dirty="0">
                <a:latin typeface="Courier New" panose="02070309020205020404" pitchFamily="49" charset="0"/>
              </a:rPr>
              <a:t>=Good_Vox2vol(</a:t>
            </a:r>
            <a:r>
              <a:rPr lang="en-US" sz="1200" b="1" dirty="0" err="1">
                <a:latin typeface="Courier New" panose="02070309020205020404" pitchFamily="49" charset="0"/>
              </a:rPr>
              <a:t>foo',dim</a:t>
            </a:r>
            <a:r>
              <a:rPr lang="en-US" sz="1200" b="1" dirty="0">
                <a:latin typeface="Courier New" panose="02070309020205020404" pitchFamily="49" charset="0"/>
              </a:rPr>
              <a:t>);</a:t>
            </a:r>
          </a:p>
          <a:p>
            <a:r>
              <a:rPr lang="en-US" sz="1200" b="1" dirty="0" err="1">
                <a:latin typeface="Courier New" panose="02070309020205020404" pitchFamily="49" charset="0"/>
              </a:rPr>
              <a:t>fooV</a:t>
            </a:r>
            <a:r>
              <a:rPr lang="en-US" sz="1200" b="1" dirty="0">
                <a:latin typeface="Courier New" panose="02070309020205020404" pitchFamily="49" charset="0"/>
              </a:rPr>
              <a:t>=</a:t>
            </a:r>
            <a:r>
              <a:rPr lang="en-US" sz="1200" b="1" dirty="0" err="1">
                <a:latin typeface="Courier New" panose="02070309020205020404" pitchFamily="49" charset="0"/>
              </a:rPr>
              <a:t>fooV</a:t>
            </a:r>
            <a:r>
              <a:rPr lang="en-US" sz="1200" b="1" dirty="0">
                <a:latin typeface="Courier New" panose="02070309020205020404" pitchFamily="49" charset="0"/>
              </a:rPr>
              <a:t>./max(</a:t>
            </a:r>
            <a:r>
              <a:rPr lang="en-US" sz="1200" b="1" dirty="0" err="1">
                <a:latin typeface="Courier New" panose="02070309020205020404" pitchFamily="49" charset="0"/>
              </a:rPr>
              <a:t>fooV</a:t>
            </a:r>
            <a:r>
              <a:rPr lang="en-US" sz="1200" b="1" dirty="0">
                <a:latin typeface="Courier New" panose="02070309020205020404" pitchFamily="49" charset="0"/>
              </a:rPr>
              <a:t>(:));</a:t>
            </a:r>
          </a:p>
          <a:p>
            <a:r>
              <a:rPr lang="en-US" sz="1200" b="1" dirty="0" err="1">
                <a:latin typeface="Courier New" panose="02070309020205020404" pitchFamily="49" charset="0"/>
              </a:rPr>
              <a:t>fooV</a:t>
            </a:r>
            <a:r>
              <a:rPr lang="en-US" sz="1200" b="1" dirty="0">
                <a:latin typeface="Courier New" panose="02070309020205020404" pitchFamily="49" charset="0"/>
              </a:rPr>
              <a:t>=log10(1e2.*</a:t>
            </a:r>
            <a:r>
              <a:rPr lang="en-US" sz="1200" b="1" dirty="0" err="1">
                <a:latin typeface="Courier New" panose="02070309020205020404" pitchFamily="49" charset="0"/>
              </a:rPr>
              <a:t>fooV</a:t>
            </a:r>
            <a:r>
              <a:rPr lang="en-US" sz="1200" b="1" dirty="0">
                <a:latin typeface="Courier New" panose="02070309020205020404" pitchFamily="49" charset="0"/>
              </a:rPr>
              <a:t>);                  </a:t>
            </a:r>
            <a:r>
              <a:rPr lang="en-US" sz="1200" b="1" dirty="0">
                <a:solidFill>
                  <a:srgbClr val="228B22"/>
                </a:solidFill>
                <a:latin typeface="Courier New" panose="02070309020205020404" pitchFamily="49" charset="0"/>
              </a:rPr>
              <a:t>% top 2 </a:t>
            </a:r>
            <a:r>
              <a:rPr lang="en-US" sz="1200" b="1" dirty="0" err="1">
                <a:solidFill>
                  <a:srgbClr val="228B22"/>
                </a:solidFill>
                <a:latin typeface="Courier New" panose="02070309020205020404" pitchFamily="49" charset="0"/>
              </a:rPr>
              <a:t>o.o.m</a:t>
            </a:r>
            <a:r>
              <a:rPr lang="en-US" sz="1200" b="1" dirty="0">
                <a:solidFill>
                  <a:srgbClr val="228B22"/>
                </a:solidFill>
                <a:latin typeface="Courier New" panose="02070309020205020404" pitchFamily="49" charset="0"/>
              </a:rPr>
              <a:t>.</a:t>
            </a:r>
          </a:p>
          <a:p>
            <a:r>
              <a:rPr lang="en-US" sz="1200" b="1" dirty="0" err="1">
                <a:latin typeface="Courier New" panose="02070309020205020404" pitchFamily="49" charset="0"/>
              </a:rPr>
              <a:t>pA.PD</a:t>
            </a:r>
            <a:r>
              <a:rPr lang="en-US" sz="1200" b="1" dirty="0">
                <a:latin typeface="Courier New" panose="02070309020205020404" pitchFamily="49" charset="0"/>
              </a:rPr>
              <a:t>=1;pA.Scale=2;pA.Th.P=0;pA.Th.N=-</a:t>
            </a:r>
            <a:r>
              <a:rPr lang="en-US" sz="1200" b="1" dirty="0" err="1">
                <a:latin typeface="Courier New" panose="02070309020205020404" pitchFamily="49" charset="0"/>
              </a:rPr>
              <a:t>pA.Th.P</a:t>
            </a:r>
            <a:r>
              <a:rPr lang="en-US" sz="1200" b="1" dirty="0">
                <a:latin typeface="Courier New" panose="02070309020205020404" pitchFamily="49" charset="0"/>
              </a:rPr>
              <a:t>;</a:t>
            </a:r>
          </a:p>
          <a:p>
            <a:r>
              <a:rPr lang="en-US" sz="1200" b="1" dirty="0" err="1">
                <a:latin typeface="Courier New" panose="02070309020205020404" pitchFamily="49" charset="0"/>
              </a:rPr>
              <a:t>PlotSlices</a:t>
            </a:r>
            <a:r>
              <a:rPr lang="en-US" sz="1200" b="1" dirty="0">
                <a:latin typeface="Courier New" panose="02070309020205020404" pitchFamily="49" charset="0"/>
              </a:rPr>
              <a:t>(t1,dim,pA,fooV)</a:t>
            </a:r>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Calculate Sensitivity</a:t>
            </a:r>
          </a:p>
        </p:txBody>
      </p:sp>
      <p:cxnSp>
        <p:nvCxnSpPr>
          <p:cNvPr id="20" name="Straight Arrow Connector 19"/>
          <p:cNvCxnSpPr/>
          <p:nvPr/>
        </p:nvCxnSpPr>
        <p:spPr>
          <a:xfrm>
            <a:off x="10220527" y="466127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25" name="Rounded Rectangle 24"/>
          <p:cNvSpPr/>
          <p:nvPr/>
        </p:nvSpPr>
        <p:spPr>
          <a:xfrm>
            <a:off x="8554118" y="4992642"/>
            <a:ext cx="3332818"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Validate Sensitivity</a:t>
            </a:r>
          </a:p>
        </p:txBody>
      </p:sp>
      <p:sp>
        <p:nvSpPr>
          <p:cNvPr id="27" name="Right Brace 26">
            <a:extLst>
              <a:ext uri="{FF2B5EF4-FFF2-40B4-BE49-F238E27FC236}">
                <a16:creationId xmlns:a16="http://schemas.microsoft.com/office/drawing/2014/main" id="{46D2141A-B967-F865-2D09-672CDDBC2224}"/>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a:extLst>
              <a:ext uri="{FF2B5EF4-FFF2-40B4-BE49-F238E27FC236}">
                <a16:creationId xmlns:a16="http://schemas.microsoft.com/office/drawing/2014/main" id="{12A99C4E-4D38-6D05-1C54-E4CFA3D190EB}"/>
              </a:ext>
            </a:extLst>
          </p:cNvPr>
          <p:cNvSpPr txBox="1"/>
          <p:nvPr/>
        </p:nvSpPr>
        <p:spPr>
          <a:xfrm>
            <a:off x="7455981" y="3071416"/>
            <a:ext cx="1264556" cy="461665"/>
          </a:xfrm>
          <a:prstGeom prst="rect">
            <a:avLst/>
          </a:prstGeom>
          <a:noFill/>
        </p:spPr>
        <p:txBody>
          <a:bodyPr wrap="square" rtlCol="0">
            <a:spAutoFit/>
          </a:bodyPr>
          <a:lstStyle/>
          <a:p>
            <a:r>
              <a:rPr lang="en-US" sz="1200" dirty="0"/>
              <a:t>For both LD and HD meshes</a:t>
            </a:r>
          </a:p>
        </p:txBody>
      </p:sp>
      <p:sp>
        <p:nvSpPr>
          <p:cNvPr id="5" name="Rectangle 4"/>
          <p:cNvSpPr/>
          <p:nvPr/>
        </p:nvSpPr>
        <p:spPr>
          <a:xfrm>
            <a:off x="3693413" y="4189381"/>
            <a:ext cx="3762568" cy="369332"/>
          </a:xfrm>
          <a:prstGeom prst="rect">
            <a:avLst/>
          </a:prstGeom>
        </p:spPr>
        <p:txBody>
          <a:bodyPr wrap="none">
            <a:spAutoFit/>
          </a:bodyPr>
          <a:lstStyle/>
          <a:p>
            <a:r>
              <a:rPr lang="en-US" dirty="0">
                <a:latin typeface="Arial" panose="020B0604020202020204" pitchFamily="34" charset="0"/>
                <a:cs typeface="Arial" panose="020B0604020202020204" pitchFamily="34" charset="0"/>
              </a:rPr>
              <a:t>Single SD pair: source 1 detector 6</a:t>
            </a:r>
            <a:endParaRPr lang="en-US" dirty="0"/>
          </a:p>
        </p:txBody>
      </p:sp>
      <p:sp>
        <p:nvSpPr>
          <p:cNvPr id="2" name="Slide Number Placeholder 1">
            <a:extLst>
              <a:ext uri="{FF2B5EF4-FFF2-40B4-BE49-F238E27FC236}">
                <a16:creationId xmlns:a16="http://schemas.microsoft.com/office/drawing/2014/main" id="{6FCE1AFA-F7CD-9D1E-8EF9-754CC730A214}"/>
              </a:ext>
            </a:extLst>
          </p:cNvPr>
          <p:cNvSpPr>
            <a:spLocks noGrp="1"/>
          </p:cNvSpPr>
          <p:nvPr>
            <p:ph type="sldNum" sz="quarter" idx="12"/>
          </p:nvPr>
        </p:nvSpPr>
        <p:spPr/>
        <p:txBody>
          <a:bodyPr/>
          <a:lstStyle/>
          <a:p>
            <a:fld id="{A6EA515B-EB3D-473C-ADE9-FD8348C61D57}" type="slidenum">
              <a:rPr lang="en-US" smtClean="0"/>
              <a:t>41</a:t>
            </a:fld>
            <a:endParaRPr lang="en-US"/>
          </a:p>
        </p:txBody>
      </p:sp>
    </p:spTree>
    <p:extLst>
      <p:ext uri="{BB962C8B-B14F-4D97-AF65-F5344CB8AC3E}">
        <p14:creationId xmlns:p14="http://schemas.microsoft.com/office/powerpoint/2010/main" val="34705088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Validate the sensitivity (2 of 2)</a:t>
            </a:r>
          </a:p>
        </p:txBody>
      </p:sp>
      <p:sp>
        <p:nvSpPr>
          <p:cNvPr id="4" name="Rectangle 3"/>
          <p:cNvSpPr/>
          <p:nvPr/>
        </p:nvSpPr>
        <p:spPr>
          <a:xfrm>
            <a:off x="148280" y="1150202"/>
            <a:ext cx="8492369" cy="2646878"/>
          </a:xfrm>
          <a:prstGeom prst="rect">
            <a:avLst/>
          </a:prstGeom>
        </p:spPr>
        <p:txBody>
          <a:bodyPr wrap="square">
            <a:spAutoFit/>
          </a:bodyPr>
          <a:lstStyle/>
          <a:p>
            <a:r>
              <a:rPr lang="en-US" b="1" dirty="0">
                <a:latin typeface="+mj-lt"/>
                <a:cs typeface="Arial" panose="020B0604020202020204" pitchFamily="34" charset="0"/>
              </a:rPr>
              <a:t>Visualize the flat field reconstruction</a:t>
            </a:r>
          </a:p>
          <a:p>
            <a:endParaRPr lang="en-US" sz="1000" b="1" dirty="0">
              <a:solidFill>
                <a:srgbClr val="228B22"/>
              </a:solidFill>
              <a:latin typeface="Courier New" panose="02070309020205020404" pitchFamily="49" charset="0"/>
            </a:endParaRPr>
          </a:p>
          <a:p>
            <a:r>
              <a:rPr lang="en-US" sz="1200" b="1" dirty="0">
                <a:latin typeface="Courier New" panose="02070309020205020404" pitchFamily="49" charset="0"/>
              </a:rPr>
              <a:t>keep=(</a:t>
            </a:r>
            <a:r>
              <a:rPr lang="en-US" sz="1200" b="1" dirty="0" err="1">
                <a:latin typeface="Courier New" panose="02070309020205020404" pitchFamily="49" charset="0"/>
              </a:rPr>
              <a:t>info.pairs.WL</a:t>
            </a:r>
            <a:r>
              <a:rPr lang="en-US" sz="1200" b="1" dirty="0">
                <a:latin typeface="Courier New" panose="02070309020205020404" pitchFamily="49" charset="0"/>
              </a:rPr>
              <a:t>==2 &amp; info.pairs.r2d&lt;=40);</a:t>
            </a:r>
          </a:p>
          <a:p>
            <a:r>
              <a:rPr lang="en-US" sz="1200" b="1" dirty="0">
                <a:latin typeface="Courier New" panose="02070309020205020404" pitchFamily="49" charset="0"/>
              </a:rPr>
              <a:t>a=squeeze(A(keep,:));</a:t>
            </a:r>
          </a:p>
          <a:p>
            <a:r>
              <a:rPr lang="en-US" sz="1200" b="1" dirty="0">
                <a:latin typeface="Courier New" panose="02070309020205020404" pitchFamily="49" charset="0"/>
              </a:rPr>
              <a:t>iA=</a:t>
            </a:r>
            <a:r>
              <a:rPr lang="en-US" sz="1200" b="1" dirty="0" err="1">
                <a:latin typeface="Courier New" panose="02070309020205020404" pitchFamily="49" charset="0"/>
              </a:rPr>
              <a:t>Tikhonov_invert_Amat</a:t>
            </a:r>
            <a:r>
              <a:rPr lang="en-US" sz="1200" b="1" dirty="0">
                <a:latin typeface="Courier New" panose="02070309020205020404" pitchFamily="49" charset="0"/>
              </a:rPr>
              <a:t>(a,0.01,0.1);</a:t>
            </a:r>
          </a:p>
          <a:p>
            <a:r>
              <a:rPr lang="en-US" sz="1200" b="1" dirty="0">
                <a:latin typeface="Courier New" panose="02070309020205020404" pitchFamily="49" charset="0"/>
              </a:rPr>
              <a:t>iA=</a:t>
            </a:r>
            <a:r>
              <a:rPr lang="en-US" sz="1200" b="1" dirty="0" err="1">
                <a:latin typeface="Courier New" panose="02070309020205020404" pitchFamily="49" charset="0"/>
              </a:rPr>
              <a:t>smooth_Amat</a:t>
            </a:r>
            <a:r>
              <a:rPr lang="en-US" sz="1200" b="1" dirty="0">
                <a:latin typeface="Courier New" panose="02070309020205020404" pitchFamily="49" charset="0"/>
              </a:rPr>
              <a:t>(iA,dim,5); </a:t>
            </a:r>
            <a:r>
              <a:rPr lang="en-US" sz="1200" b="1" dirty="0">
                <a:solidFill>
                  <a:srgbClr val="228B22"/>
                </a:solidFill>
                <a:latin typeface="Courier New" panose="02070309020205020404" pitchFamily="49" charset="0"/>
              </a:rPr>
              <a:t>% use smoothing parameter of 5 here</a:t>
            </a:r>
            <a:endParaRPr lang="en-US" sz="1200" b="1" dirty="0">
              <a:latin typeface="Courier New" panose="02070309020205020404" pitchFamily="49" charset="0"/>
            </a:endParaRPr>
          </a:p>
          <a:p>
            <a:r>
              <a:rPr lang="en-US" sz="1200" b="1" dirty="0" err="1">
                <a:latin typeface="Courier New" panose="02070309020205020404" pitchFamily="49" charset="0"/>
              </a:rPr>
              <a:t>ffr</a:t>
            </a:r>
            <a:r>
              <a:rPr lang="en-US" sz="1200" b="1" dirty="0">
                <a:latin typeface="Courier New" panose="02070309020205020404" pitchFamily="49" charset="0"/>
              </a:rPr>
              <a:t>=</a:t>
            </a:r>
            <a:r>
              <a:rPr lang="en-US" sz="1200" b="1" dirty="0" err="1">
                <a:latin typeface="Courier New" panose="02070309020205020404" pitchFamily="49" charset="0"/>
              </a:rPr>
              <a:t>makeFlatFieldRecon</a:t>
            </a:r>
            <a:r>
              <a:rPr lang="en-US" sz="1200" b="1" dirty="0">
                <a:latin typeface="Courier New" panose="02070309020205020404" pitchFamily="49" charset="0"/>
              </a:rPr>
              <a:t>(</a:t>
            </a:r>
            <a:r>
              <a:rPr lang="en-US" sz="1200" b="1" dirty="0" err="1">
                <a:latin typeface="Courier New" panose="02070309020205020404" pitchFamily="49" charset="0"/>
              </a:rPr>
              <a:t>a,iA</a:t>
            </a:r>
            <a:r>
              <a:rPr lang="en-US" sz="1200" b="1" dirty="0">
                <a:latin typeface="Courier New" panose="02070309020205020404" pitchFamily="49" charset="0"/>
              </a:rPr>
              <a:t>);</a:t>
            </a:r>
          </a:p>
          <a:p>
            <a:endParaRPr lang="en-US" sz="1200" b="1" dirty="0">
              <a:latin typeface="Courier New" panose="02070309020205020404" pitchFamily="49" charset="0"/>
            </a:endParaRPr>
          </a:p>
          <a:p>
            <a:r>
              <a:rPr lang="en-US" sz="1200" b="1" dirty="0" err="1">
                <a:latin typeface="Courier New" panose="02070309020205020404" pitchFamily="49" charset="0"/>
              </a:rPr>
              <a:t>fooV</a:t>
            </a:r>
            <a:r>
              <a:rPr lang="en-US" sz="1200" b="1" dirty="0">
                <a:latin typeface="Courier New" panose="02070309020205020404" pitchFamily="49" charset="0"/>
              </a:rPr>
              <a:t>=Good_Vox2vol(</a:t>
            </a:r>
            <a:r>
              <a:rPr lang="en-US" sz="1200" b="1" dirty="0" err="1">
                <a:latin typeface="Courier New" panose="02070309020205020404" pitchFamily="49" charset="0"/>
              </a:rPr>
              <a:t>ffr,dim</a:t>
            </a:r>
            <a:r>
              <a:rPr lang="en-US" sz="1200" b="1" dirty="0">
                <a:latin typeface="Courier New" panose="02070309020205020404" pitchFamily="49" charset="0"/>
              </a:rPr>
              <a:t>);</a:t>
            </a:r>
          </a:p>
          <a:p>
            <a:r>
              <a:rPr lang="en-US" sz="1200" b="1" dirty="0" err="1">
                <a:latin typeface="Courier New" panose="02070309020205020404" pitchFamily="49" charset="0"/>
              </a:rPr>
              <a:t>fooV</a:t>
            </a:r>
            <a:r>
              <a:rPr lang="en-US" sz="1200" b="1" dirty="0">
                <a:latin typeface="Courier New" panose="02070309020205020404" pitchFamily="49" charset="0"/>
              </a:rPr>
              <a:t>=</a:t>
            </a:r>
            <a:r>
              <a:rPr lang="en-US" sz="1200" b="1" dirty="0" err="1">
                <a:latin typeface="Courier New" panose="02070309020205020404" pitchFamily="49" charset="0"/>
              </a:rPr>
              <a:t>fooV</a:t>
            </a:r>
            <a:r>
              <a:rPr lang="en-US" sz="1200" b="1" dirty="0">
                <a:latin typeface="Courier New" panose="02070309020205020404" pitchFamily="49" charset="0"/>
              </a:rPr>
              <a:t>./max(</a:t>
            </a:r>
            <a:r>
              <a:rPr lang="en-US" sz="1200" b="1" dirty="0" err="1">
                <a:latin typeface="Courier New" panose="02070309020205020404" pitchFamily="49" charset="0"/>
              </a:rPr>
              <a:t>fooV</a:t>
            </a:r>
            <a:r>
              <a:rPr lang="en-US" sz="1200" b="1" dirty="0">
                <a:latin typeface="Courier New" panose="02070309020205020404" pitchFamily="49" charset="0"/>
              </a:rPr>
              <a:t>(:));</a:t>
            </a:r>
          </a:p>
          <a:p>
            <a:r>
              <a:rPr lang="en-US" sz="1200" b="1" dirty="0" err="1">
                <a:latin typeface="Courier New" panose="02070309020205020404" pitchFamily="49" charset="0"/>
              </a:rPr>
              <a:t>pA.PD</a:t>
            </a:r>
            <a:r>
              <a:rPr lang="en-US" sz="1200" b="1" dirty="0">
                <a:latin typeface="Courier New" panose="02070309020205020404" pitchFamily="49" charset="0"/>
              </a:rPr>
              <a:t>=1;pA.Scale=1;pA.Th.P=1e-2;pA.Th.N=-</a:t>
            </a:r>
            <a:r>
              <a:rPr lang="en-US" sz="1200" b="1" dirty="0" err="1">
                <a:latin typeface="Courier New" panose="02070309020205020404" pitchFamily="49" charset="0"/>
              </a:rPr>
              <a:t>pA.Th.P</a:t>
            </a:r>
            <a:r>
              <a:rPr lang="en-US" sz="1200" b="1" dirty="0">
                <a:latin typeface="Courier New" panose="02070309020205020404" pitchFamily="49" charset="0"/>
              </a:rPr>
              <a:t>;</a:t>
            </a:r>
          </a:p>
          <a:p>
            <a:r>
              <a:rPr lang="en-US" sz="1200" b="1" dirty="0" err="1">
                <a:latin typeface="Courier New" panose="02070309020205020404" pitchFamily="49" charset="0"/>
              </a:rPr>
              <a:t>PlotSlices</a:t>
            </a:r>
            <a:r>
              <a:rPr lang="en-US" sz="1200" b="1" dirty="0">
                <a:latin typeface="Courier New" panose="02070309020205020404" pitchFamily="49" charset="0"/>
              </a:rPr>
              <a:t>(t1,dim,pA,fooV)</a:t>
            </a:r>
            <a:endParaRPr lang="en-US" sz="1000" b="1" dirty="0">
              <a:solidFill>
                <a:srgbClr val="228B22"/>
              </a:solidFill>
              <a:latin typeface="Courier New" panose="02070309020205020404" pitchFamily="49" charset="0"/>
            </a:endParaRPr>
          </a:p>
          <a:p>
            <a:endParaRPr lang="en-US" b="1" dirty="0"/>
          </a:p>
        </p:txBody>
      </p:sp>
      <p:sp>
        <p:nvSpPr>
          <p:cNvPr id="15" name="Rounded Rectangle 14"/>
          <p:cNvSpPr/>
          <p:nvPr/>
        </p:nvSpPr>
        <p:spPr>
          <a:xfrm>
            <a:off x="9063111" y="1150202"/>
            <a:ext cx="2314834" cy="37894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16" name="Straight Arrow Connector 15"/>
          <p:cNvCxnSpPr/>
          <p:nvPr/>
        </p:nvCxnSpPr>
        <p:spPr>
          <a:xfrm>
            <a:off x="10223506" y="15737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9040415" y="1923186"/>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18" name="Straight Arrow Connector 17"/>
          <p:cNvCxnSpPr/>
          <p:nvPr/>
        </p:nvCxnSpPr>
        <p:spPr>
          <a:xfrm>
            <a:off x="10220527" y="391912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8640649" y="4255969"/>
            <a:ext cx="3165086" cy="344609"/>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Calculate Sensitivity</a:t>
            </a:r>
          </a:p>
        </p:txBody>
      </p:sp>
      <p:cxnSp>
        <p:nvCxnSpPr>
          <p:cNvPr id="20" name="Straight Arrow Connector 19"/>
          <p:cNvCxnSpPr/>
          <p:nvPr/>
        </p:nvCxnSpPr>
        <p:spPr>
          <a:xfrm>
            <a:off x="10220527" y="466127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0223506" y="2355916"/>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40415" y="2695610"/>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23" name="Straight Arrow Connector 22"/>
          <p:cNvCxnSpPr/>
          <p:nvPr/>
        </p:nvCxnSpPr>
        <p:spPr>
          <a:xfrm>
            <a:off x="10222102" y="3128340"/>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9039011" y="34680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25" name="Rounded Rectangle 24"/>
          <p:cNvSpPr/>
          <p:nvPr/>
        </p:nvSpPr>
        <p:spPr>
          <a:xfrm>
            <a:off x="8554118" y="4992642"/>
            <a:ext cx="3332818" cy="344609"/>
          </a:xfrm>
          <a:prstGeom prst="roundRect">
            <a:avLst/>
          </a:prstGeom>
          <a:solidFill>
            <a:srgbClr val="C00000"/>
          </a:solid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Validate Sensitivity</a:t>
            </a:r>
          </a:p>
        </p:txBody>
      </p:sp>
      <p:sp>
        <p:nvSpPr>
          <p:cNvPr id="26" name="Right Brace 25">
            <a:extLst>
              <a:ext uri="{FF2B5EF4-FFF2-40B4-BE49-F238E27FC236}">
                <a16:creationId xmlns:a16="http://schemas.microsoft.com/office/drawing/2014/main" id="{1857A072-B9AB-F8E0-A86D-8F5C6E5BEA26}"/>
              </a:ext>
            </a:extLst>
          </p:cNvPr>
          <p:cNvSpPr/>
          <p:nvPr/>
        </p:nvSpPr>
        <p:spPr>
          <a:xfrm rot="10800000">
            <a:off x="8542638" y="2665650"/>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5C8DFDEC-23EA-492F-77D3-42AB811D2377}"/>
              </a:ext>
            </a:extLst>
          </p:cNvPr>
          <p:cNvSpPr txBox="1"/>
          <p:nvPr/>
        </p:nvSpPr>
        <p:spPr>
          <a:xfrm>
            <a:off x="7455981" y="3071416"/>
            <a:ext cx="1264556" cy="461665"/>
          </a:xfrm>
          <a:prstGeom prst="rect">
            <a:avLst/>
          </a:prstGeom>
          <a:noFill/>
        </p:spPr>
        <p:txBody>
          <a:bodyPr wrap="square" rtlCol="0">
            <a:spAutoFit/>
          </a:bodyPr>
          <a:lstStyle/>
          <a:p>
            <a:r>
              <a:rPr lang="en-US" sz="1200" dirty="0"/>
              <a:t>For both LD and HD meshes</a:t>
            </a:r>
          </a:p>
        </p:txBody>
      </p:sp>
      <p:sp>
        <p:nvSpPr>
          <p:cNvPr id="2" name="Slide Number Placeholder 1">
            <a:extLst>
              <a:ext uri="{FF2B5EF4-FFF2-40B4-BE49-F238E27FC236}">
                <a16:creationId xmlns:a16="http://schemas.microsoft.com/office/drawing/2014/main" id="{7FB53983-8889-87CE-A966-50F2DAE59C7D}"/>
              </a:ext>
            </a:extLst>
          </p:cNvPr>
          <p:cNvSpPr>
            <a:spLocks noGrp="1"/>
          </p:cNvSpPr>
          <p:nvPr>
            <p:ph type="sldNum" sz="quarter" idx="12"/>
          </p:nvPr>
        </p:nvSpPr>
        <p:spPr/>
        <p:txBody>
          <a:bodyPr/>
          <a:lstStyle/>
          <a:p>
            <a:fld id="{A6EA515B-EB3D-473C-ADE9-FD8348C61D57}" type="slidenum">
              <a:rPr lang="en-US" smtClean="0"/>
              <a:t>42</a:t>
            </a:fld>
            <a:endParaRPr lang="en-US"/>
          </a:p>
        </p:txBody>
      </p:sp>
      <p:pic>
        <p:nvPicPr>
          <p:cNvPr id="3" name="Picture 2"/>
          <p:cNvPicPr>
            <a:picLocks noChangeAspect="1"/>
          </p:cNvPicPr>
          <p:nvPr/>
        </p:nvPicPr>
        <p:blipFill>
          <a:blip r:embed="rId2"/>
          <a:stretch>
            <a:fillRect/>
          </a:stretch>
        </p:blipFill>
        <p:spPr>
          <a:xfrm>
            <a:off x="1224522" y="3987958"/>
            <a:ext cx="6738042" cy="2870042"/>
          </a:xfrm>
          <a:prstGeom prst="rect">
            <a:avLst/>
          </a:prstGeom>
        </p:spPr>
      </p:pic>
    </p:spTree>
    <p:extLst>
      <p:ext uri="{BB962C8B-B14F-4D97-AF65-F5344CB8AC3E}">
        <p14:creationId xmlns:p14="http://schemas.microsoft.com/office/powerpoint/2010/main" val="9029628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8BA5CB5-CB7B-0237-2CA9-D522CEB38D88}"/>
              </a:ext>
            </a:extLst>
          </p:cNvPr>
          <p:cNvPicPr>
            <a:picLocks noChangeAspect="1"/>
          </p:cNvPicPr>
          <p:nvPr/>
        </p:nvPicPr>
        <p:blipFill rotWithShape="1">
          <a:blip r:embed="rId2"/>
          <a:srcRect l="3501" t="5778" r="6750" b="5409"/>
          <a:stretch/>
        </p:blipFill>
        <p:spPr>
          <a:xfrm>
            <a:off x="8623366" y="265785"/>
            <a:ext cx="3562873" cy="3014424"/>
          </a:xfrm>
          <a:prstGeom prst="rect">
            <a:avLst/>
          </a:prstGeom>
        </p:spPr>
      </p:pic>
      <p:pic>
        <p:nvPicPr>
          <p:cNvPr id="8" name="Picture 7">
            <a:extLst>
              <a:ext uri="{FF2B5EF4-FFF2-40B4-BE49-F238E27FC236}">
                <a16:creationId xmlns:a16="http://schemas.microsoft.com/office/drawing/2014/main" id="{D0F11FF3-3A43-AEF3-E201-0AC28709A4DE}"/>
              </a:ext>
            </a:extLst>
          </p:cNvPr>
          <p:cNvPicPr>
            <a:picLocks noChangeAspect="1"/>
          </p:cNvPicPr>
          <p:nvPr/>
        </p:nvPicPr>
        <p:blipFill rotWithShape="1">
          <a:blip r:embed="rId3"/>
          <a:srcRect l="7841" t="4774" r="11815" b="5276"/>
          <a:stretch/>
        </p:blipFill>
        <p:spPr>
          <a:xfrm>
            <a:off x="8629650" y="3448049"/>
            <a:ext cx="3562350" cy="3409951"/>
          </a:xfrm>
          <a:prstGeom prst="rect">
            <a:avLst/>
          </a:prstGeom>
        </p:spPr>
      </p:pic>
      <p:sp>
        <p:nvSpPr>
          <p:cNvPr id="13" name="Title 1"/>
          <p:cNvSpPr txBox="1">
            <a:spLocks/>
          </p:cNvSpPr>
          <p:nvPr/>
        </p:nvSpPr>
        <p:spPr>
          <a:xfrm>
            <a:off x="0" y="0"/>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0000"/>
                </a:solidFill>
              </a:rPr>
              <a:t>Put it all together</a:t>
            </a:r>
          </a:p>
        </p:txBody>
      </p:sp>
      <p:sp>
        <p:nvSpPr>
          <p:cNvPr id="4" name="Rectangle 3"/>
          <p:cNvSpPr/>
          <p:nvPr/>
        </p:nvSpPr>
        <p:spPr>
          <a:xfrm>
            <a:off x="148280" y="1074002"/>
            <a:ext cx="8492369" cy="5786199"/>
          </a:xfrm>
          <a:prstGeom prst="rect">
            <a:avLst/>
          </a:prstGeom>
        </p:spPr>
        <p:txBody>
          <a:bodyPr wrap="square">
            <a:spAutoFit/>
          </a:bodyPr>
          <a:lstStyle/>
          <a:p>
            <a:r>
              <a:rPr lang="en-US" b="1" dirty="0">
                <a:latin typeface="+mj-lt"/>
                <a:cs typeface="Arial" panose="020B0604020202020204" pitchFamily="34" charset="0"/>
              </a:rPr>
              <a:t>As a final check, let’s visualize the alignment of the LD mesh, HD mesh, </a:t>
            </a:r>
            <a:r>
              <a:rPr lang="en-US" b="1" dirty="0" err="1">
                <a:latin typeface="+mj-lt"/>
                <a:cs typeface="Arial" panose="020B0604020202020204" pitchFamily="34" charset="0"/>
              </a:rPr>
              <a:t>optode</a:t>
            </a:r>
            <a:r>
              <a:rPr lang="en-US" b="1" dirty="0">
                <a:latin typeface="+mj-lt"/>
                <a:cs typeface="Arial" panose="020B0604020202020204" pitchFamily="34" charset="0"/>
              </a:rPr>
              <a:t> array, and cortical meshes all together</a:t>
            </a:r>
          </a:p>
          <a:p>
            <a:endParaRPr lang="en-US" sz="1000" b="1" dirty="0">
              <a:solidFill>
                <a:srgbClr val="228B22"/>
              </a:solidFill>
              <a:latin typeface="Courier New" panose="02070309020205020404" pitchFamily="49" charset="0"/>
            </a:endParaRPr>
          </a:p>
          <a:p>
            <a:r>
              <a:rPr lang="en-US" sz="1200" b="1" dirty="0">
                <a:solidFill>
                  <a:srgbClr val="228B22"/>
                </a:solidFill>
                <a:latin typeface="Courier New" panose="02070309020205020404" pitchFamily="49" charset="0"/>
              </a:rPr>
              <a:t>%  View alignment</a:t>
            </a:r>
          </a:p>
          <a:p>
            <a:r>
              <a:rPr lang="en-US" sz="1200" b="1" dirty="0" err="1">
                <a:latin typeface="Courier New" panose="02070309020205020404" pitchFamily="49" charset="0"/>
              </a:rPr>
              <a:t>Cortical_mesh</a:t>
            </a:r>
            <a:r>
              <a:rPr lang="en-US" sz="1200" b="1" dirty="0">
                <a:latin typeface="Courier New" panose="02070309020205020404" pitchFamily="49" charset="0"/>
              </a:rPr>
              <a:t> = load(['MNI164k_big.mat']);</a:t>
            </a:r>
          </a:p>
          <a:p>
            <a:r>
              <a:rPr lang="en-US" sz="1200" b="1" dirty="0" err="1">
                <a:latin typeface="Courier New" panose="02070309020205020404" pitchFamily="49" charset="0"/>
              </a:rPr>
              <a:t>Anat.CtxL</a:t>
            </a:r>
            <a:r>
              <a:rPr lang="en-US" sz="1200" b="1" dirty="0">
                <a:latin typeface="Courier New" panose="02070309020205020404" pitchFamily="49" charset="0"/>
              </a:rPr>
              <a:t> = </a:t>
            </a:r>
            <a:r>
              <a:rPr lang="en-US" sz="1200" b="1" dirty="0" err="1">
                <a:latin typeface="Courier New" panose="02070309020205020404" pitchFamily="49" charset="0"/>
              </a:rPr>
              <a:t>Cortical_mesh.MNIl</a:t>
            </a:r>
            <a:r>
              <a:rPr lang="en-US" sz="1200" b="1" dirty="0">
                <a:latin typeface="Courier New" panose="02070309020205020404" pitchFamily="49" charset="0"/>
              </a:rPr>
              <a:t>;</a:t>
            </a:r>
          </a:p>
          <a:p>
            <a:r>
              <a:rPr lang="en-US" sz="1200" b="1" dirty="0" err="1">
                <a:latin typeface="Courier New" panose="02070309020205020404" pitchFamily="49" charset="0"/>
              </a:rPr>
              <a:t>Anat.CtxR</a:t>
            </a:r>
            <a:r>
              <a:rPr lang="en-US" sz="1200" b="1" dirty="0">
                <a:latin typeface="Courier New" panose="02070309020205020404" pitchFamily="49" charset="0"/>
              </a:rPr>
              <a:t> = </a:t>
            </a:r>
            <a:r>
              <a:rPr lang="en-US" sz="1200" b="1" dirty="0" err="1">
                <a:latin typeface="Courier New" panose="02070309020205020404" pitchFamily="49" charset="0"/>
              </a:rPr>
              <a:t>Cortical_mesh.MNIr</a:t>
            </a:r>
            <a:r>
              <a:rPr lang="en-US" sz="1200" b="1" dirty="0">
                <a:latin typeface="Courier New" panose="02070309020205020404" pitchFamily="49" charset="0"/>
              </a:rPr>
              <a:t>;</a:t>
            </a:r>
          </a:p>
          <a:p>
            <a:r>
              <a:rPr lang="en-US" sz="1200" b="1" dirty="0">
                <a:latin typeface="Courier New" panose="02070309020205020404" pitchFamily="49" charset="0"/>
              </a:rPr>
              <a:t>pA0l=struct;</a:t>
            </a:r>
          </a:p>
          <a:p>
            <a:r>
              <a:rPr lang="en-US" sz="1200" b="1" dirty="0">
                <a:latin typeface="Courier New" panose="02070309020205020404" pitchFamily="49" charset="0"/>
              </a:rPr>
              <a:t>figure('</a:t>
            </a:r>
            <a:r>
              <a:rPr lang="en-US" sz="1200" b="1" dirty="0" err="1">
                <a:latin typeface="Courier New" panose="02070309020205020404" pitchFamily="49" charset="0"/>
              </a:rPr>
              <a:t>Color','k','Position</a:t>
            </a:r>
            <a:r>
              <a:rPr lang="en-US" sz="1200" b="1" dirty="0">
                <a:latin typeface="Courier New" panose="02070309020205020404" pitchFamily="49" charset="0"/>
              </a:rPr>
              <a:t>',[500,100,1050,1000])</a:t>
            </a:r>
          </a:p>
          <a:p>
            <a:r>
              <a:rPr lang="en-US" sz="1200" b="1" dirty="0">
                <a:latin typeface="Courier New" panose="02070309020205020404" pitchFamily="49" charset="0"/>
              </a:rPr>
              <a:t>pM1.fig_handle=gca;pM1.FaceColor=[1,1,1].*0.5;</a:t>
            </a:r>
          </a:p>
          <a:p>
            <a:r>
              <a:rPr lang="en-US" sz="1200" b="1" dirty="0">
                <a:latin typeface="Courier New" panose="02070309020205020404" pitchFamily="49" charset="0"/>
              </a:rPr>
              <a:t>pM1.SpecularStrength=0.25;pM1.DiffuseStrength=0.5;</a:t>
            </a:r>
          </a:p>
          <a:p>
            <a:r>
              <a:rPr lang="en-US" sz="1200" b="1" dirty="0" err="1">
                <a:latin typeface="Courier New" panose="02070309020205020404" pitchFamily="49" charset="0"/>
              </a:rPr>
              <a:t>PlotMeshSurface</a:t>
            </a:r>
            <a:r>
              <a:rPr lang="en-US" sz="1200" b="1" dirty="0">
                <a:latin typeface="Courier New" panose="02070309020205020404" pitchFamily="49" charset="0"/>
              </a:rPr>
              <a:t>(meshHD,pM1)                        </a:t>
            </a:r>
            <a:r>
              <a:rPr lang="en-US" sz="1200" b="1" dirty="0">
                <a:solidFill>
                  <a:srgbClr val="228B22"/>
                </a:solidFill>
                <a:latin typeface="Courier New" panose="02070309020205020404" pitchFamily="49" charset="0"/>
              </a:rPr>
              <a:t>% HD mesh</a:t>
            </a:r>
          </a:p>
          <a:p>
            <a:r>
              <a:rPr lang="en-US" sz="1200" b="1" dirty="0">
                <a:latin typeface="Courier New" panose="02070309020205020404" pitchFamily="49" charset="0"/>
              </a:rPr>
              <a:t>pA0l.fig_handle=</a:t>
            </a:r>
            <a:r>
              <a:rPr lang="en-US" sz="1200" b="1" dirty="0" err="1">
                <a:latin typeface="Courier New" panose="02070309020205020404" pitchFamily="49" charset="0"/>
              </a:rPr>
              <a:t>gca</a:t>
            </a:r>
            <a:r>
              <a:rPr lang="en-US" sz="1200" b="1" dirty="0">
                <a:latin typeface="Courier New" panose="02070309020205020404" pitchFamily="49" charset="0"/>
              </a:rPr>
              <a:t>;</a:t>
            </a:r>
          </a:p>
          <a:p>
            <a:r>
              <a:rPr lang="en-US" sz="1200" b="1" dirty="0">
                <a:latin typeface="Courier New" panose="02070309020205020404" pitchFamily="49" charset="0"/>
              </a:rPr>
              <a:t>pA0l.FaceColor=[1,1,1].*0.5;pA0l.EdgeColor='none';</a:t>
            </a:r>
          </a:p>
          <a:p>
            <a:r>
              <a:rPr lang="en-US" sz="1200" b="1" dirty="0">
                <a:latin typeface="Courier New" panose="02070309020205020404" pitchFamily="49" charset="0"/>
              </a:rPr>
              <a:t>pA0l.AmbientStrength=0.25;pA0l.DiffuseStrength=0.25;</a:t>
            </a:r>
          </a:p>
          <a:p>
            <a:r>
              <a:rPr lang="en-US" sz="1200" b="1" dirty="0">
                <a:latin typeface="Courier New" panose="02070309020205020404" pitchFamily="49" charset="0"/>
              </a:rPr>
              <a:t>pA0l.SpecularStrength=0.025;</a:t>
            </a:r>
          </a:p>
          <a:p>
            <a:r>
              <a:rPr lang="en-US" sz="1200" b="1" dirty="0" err="1">
                <a:latin typeface="Courier New" panose="02070309020205020404" pitchFamily="49" charset="0"/>
              </a:rPr>
              <a:t>PlotMeshSurface</a:t>
            </a:r>
            <a:r>
              <a:rPr lang="en-US" sz="1200" b="1" dirty="0">
                <a:latin typeface="Courier New" panose="02070309020205020404" pitchFamily="49" charset="0"/>
              </a:rPr>
              <a:t>(Anat.CtxL,pA0l)    </a:t>
            </a:r>
            <a:r>
              <a:rPr lang="en-US" sz="1200" b="1" dirty="0">
                <a:solidFill>
                  <a:srgbClr val="228B22"/>
                </a:solidFill>
                <a:latin typeface="Courier New" panose="02070309020205020404" pitchFamily="49" charset="0"/>
              </a:rPr>
              <a:t>             % Cortical Surfaces</a:t>
            </a:r>
          </a:p>
          <a:p>
            <a:r>
              <a:rPr lang="en-US" sz="1200" b="1" dirty="0" err="1">
                <a:latin typeface="Courier New" panose="02070309020205020404" pitchFamily="49" charset="0"/>
              </a:rPr>
              <a:t>PlotMeshSurface</a:t>
            </a:r>
            <a:r>
              <a:rPr lang="en-US" sz="1200" b="1" dirty="0">
                <a:latin typeface="Courier New" panose="02070309020205020404" pitchFamily="49" charset="0"/>
              </a:rPr>
              <a:t>(Anat.CtxR,pA0l)</a:t>
            </a:r>
          </a:p>
          <a:p>
            <a:r>
              <a:rPr lang="en-US" sz="1200" b="1" dirty="0">
                <a:latin typeface="Courier New" panose="02070309020205020404" pitchFamily="49" charset="0"/>
              </a:rPr>
              <a:t>pA2.fig_handle=</a:t>
            </a:r>
            <a:r>
              <a:rPr lang="en-US" sz="1200" b="1" dirty="0" err="1">
                <a:latin typeface="Courier New" panose="02070309020205020404" pitchFamily="49" charset="0"/>
              </a:rPr>
              <a:t>gca</a:t>
            </a:r>
            <a:r>
              <a:rPr lang="en-US" sz="1200" b="1" dirty="0">
                <a:latin typeface="Courier New" panose="02070309020205020404" pitchFamily="49" charset="0"/>
              </a:rPr>
              <a:t>;</a:t>
            </a:r>
          </a:p>
          <a:p>
            <a:r>
              <a:rPr lang="en-US" sz="1200" b="1" dirty="0">
                <a:latin typeface="Courier New" panose="02070309020205020404" pitchFamily="49" charset="0"/>
              </a:rPr>
              <a:t>pA2.FaceAlpha=0;</a:t>
            </a:r>
          </a:p>
          <a:p>
            <a:r>
              <a:rPr lang="en-US" sz="1200" b="1" dirty="0">
                <a:latin typeface="Courier New" panose="02070309020205020404" pitchFamily="49" charset="0"/>
              </a:rPr>
              <a:t>pA2.EdgeAlpha=0.5;</a:t>
            </a:r>
          </a:p>
          <a:p>
            <a:r>
              <a:rPr lang="en-US" sz="1200" b="1" dirty="0">
                <a:latin typeface="Courier New" panose="02070309020205020404" pitchFamily="49" charset="0"/>
              </a:rPr>
              <a:t>pA2.EdgeColor=[1,1,1].*0.25;</a:t>
            </a:r>
          </a:p>
          <a:p>
            <a:r>
              <a:rPr lang="en-US" sz="1200" b="1" dirty="0" err="1">
                <a:latin typeface="Courier New" panose="02070309020205020404" pitchFamily="49" charset="0"/>
              </a:rPr>
              <a:t>PlotMeshSurface</a:t>
            </a:r>
            <a:r>
              <a:rPr lang="en-US" sz="1200" b="1" dirty="0">
                <a:latin typeface="Courier New" panose="02070309020205020404" pitchFamily="49" charset="0"/>
              </a:rPr>
              <a:t>(meshLD,pA2)</a:t>
            </a:r>
            <a:r>
              <a:rPr lang="en-US" sz="1200" b="1" dirty="0">
                <a:solidFill>
                  <a:srgbClr val="228B22"/>
                </a:solidFill>
                <a:latin typeface="Courier New" panose="02070309020205020404" pitchFamily="49" charset="0"/>
              </a:rPr>
              <a:t>                     % LD mesh</a:t>
            </a:r>
          </a:p>
          <a:p>
            <a:r>
              <a:rPr lang="en-US" sz="1200" b="1" dirty="0">
                <a:latin typeface="Courier New" panose="02070309020205020404" pitchFamily="49" charset="0"/>
              </a:rPr>
              <a:t>set(</a:t>
            </a:r>
            <a:r>
              <a:rPr lang="en-US" sz="1200" b="1" dirty="0" err="1">
                <a:latin typeface="Courier New" panose="02070309020205020404" pitchFamily="49" charset="0"/>
              </a:rPr>
              <a:t>gca</a:t>
            </a:r>
            <a:r>
              <a:rPr lang="en-US" sz="1200" b="1" dirty="0">
                <a:latin typeface="Courier New" panose="02070309020205020404" pitchFamily="49" charset="0"/>
              </a:rPr>
              <a:t>,'</a:t>
            </a:r>
            <a:r>
              <a:rPr lang="en-US" sz="1200" b="1" dirty="0" err="1">
                <a:latin typeface="Courier New" panose="02070309020205020404" pitchFamily="49" charset="0"/>
              </a:rPr>
              <a:t>Color','k</a:t>
            </a:r>
            <a:r>
              <a:rPr lang="en-US" sz="1200" b="1" dirty="0">
                <a:latin typeface="Courier New" panose="02070309020205020404" pitchFamily="49" charset="0"/>
              </a:rPr>
              <a:t>')</a:t>
            </a:r>
          </a:p>
          <a:p>
            <a:r>
              <a:rPr lang="en-US" sz="1200" b="1" dirty="0">
                <a:latin typeface="Courier New" panose="02070309020205020404" pitchFamily="49" charset="0"/>
              </a:rPr>
              <a:t>view([90,0]) </a:t>
            </a:r>
            <a:r>
              <a:rPr lang="en-US" sz="1200" b="1" dirty="0">
                <a:solidFill>
                  <a:srgbClr val="228B22"/>
                </a:solidFill>
                <a:latin typeface="Courier New" panose="02070309020205020404" pitchFamily="49" charset="0"/>
              </a:rPr>
              <a:t>% display in lateral view</a:t>
            </a:r>
            <a:endParaRPr lang="en-US" sz="1200" b="1" dirty="0">
              <a:latin typeface="Courier New" panose="02070309020205020404" pitchFamily="49" charset="0"/>
            </a:endParaRPr>
          </a:p>
          <a:p>
            <a:r>
              <a:rPr lang="en-US" sz="1200" b="1" dirty="0">
                <a:latin typeface="Courier New" panose="02070309020205020404" pitchFamily="49" charset="0"/>
              </a:rPr>
              <a:t>Draw_Foci_191203(cat(1,info.optodes.spos3,info.optodes.dpos3),</a:t>
            </a:r>
            <a:r>
              <a:rPr lang="en-US" sz="1200" b="1" dirty="0" err="1">
                <a:latin typeface="Courier New" panose="02070309020205020404" pitchFamily="49" charset="0"/>
              </a:rPr>
              <a:t>paramsFoci</a:t>
            </a:r>
            <a:r>
              <a:rPr lang="en-US" sz="1200" b="1" dirty="0">
                <a:latin typeface="Courier New" panose="02070309020205020404" pitchFamily="49" charset="0"/>
              </a:rPr>
              <a:t>)  </a:t>
            </a:r>
            <a:r>
              <a:rPr lang="en-US" sz="1200" b="1" dirty="0">
                <a:solidFill>
                  <a:srgbClr val="228B22"/>
                </a:solidFill>
                <a:latin typeface="Courier New" panose="02070309020205020404" pitchFamily="49" charset="0"/>
              </a:rPr>
              <a:t>% Array</a:t>
            </a:r>
          </a:p>
          <a:p>
            <a:r>
              <a:rPr lang="en-US" sz="1200" b="1" dirty="0">
                <a:latin typeface="Courier New" panose="02070309020205020404" pitchFamily="49" charset="0"/>
              </a:rPr>
              <a:t>axis off</a:t>
            </a:r>
          </a:p>
          <a:p>
            <a:endParaRPr lang="en-US" sz="1200" b="1" dirty="0">
              <a:latin typeface="Courier New" panose="02070309020205020404" pitchFamily="49" charset="0"/>
            </a:endParaRPr>
          </a:p>
          <a:p>
            <a:r>
              <a:rPr lang="en-US" sz="1200" b="1" dirty="0">
                <a:solidFill>
                  <a:srgbClr val="228B22"/>
                </a:solidFill>
                <a:latin typeface="Courier New" panose="02070309020205020404" pitchFamily="49" charset="0"/>
              </a:rPr>
              <a:t>% For posterior view uncomment the following line</a:t>
            </a:r>
          </a:p>
          <a:p>
            <a:r>
              <a:rPr lang="en-US" sz="1200" b="1" dirty="0">
                <a:solidFill>
                  <a:srgbClr val="228B22"/>
                </a:solidFill>
                <a:latin typeface="Courier New" panose="02070309020205020404" pitchFamily="49" charset="0"/>
              </a:rPr>
              <a:t>% view([0,0])</a:t>
            </a:r>
          </a:p>
        </p:txBody>
      </p:sp>
      <p:sp>
        <p:nvSpPr>
          <p:cNvPr id="2" name="Slide Number Placeholder 1">
            <a:extLst>
              <a:ext uri="{FF2B5EF4-FFF2-40B4-BE49-F238E27FC236}">
                <a16:creationId xmlns:a16="http://schemas.microsoft.com/office/drawing/2014/main" id="{CCA09072-536A-310D-03A9-95E8493958B8}"/>
              </a:ext>
            </a:extLst>
          </p:cNvPr>
          <p:cNvSpPr>
            <a:spLocks noGrp="1"/>
          </p:cNvSpPr>
          <p:nvPr>
            <p:ph type="sldNum" sz="quarter" idx="12"/>
          </p:nvPr>
        </p:nvSpPr>
        <p:spPr/>
        <p:txBody>
          <a:bodyPr/>
          <a:lstStyle/>
          <a:p>
            <a:fld id="{A6EA515B-EB3D-473C-ADE9-FD8348C61D57}" type="slidenum">
              <a:rPr lang="en-US" smtClean="0"/>
              <a:t>43</a:t>
            </a:fld>
            <a:endParaRPr lang="en-US"/>
          </a:p>
        </p:txBody>
      </p:sp>
    </p:spTree>
    <p:extLst>
      <p:ext uri="{BB962C8B-B14F-4D97-AF65-F5344CB8AC3E}">
        <p14:creationId xmlns:p14="http://schemas.microsoft.com/office/powerpoint/2010/main" val="9213533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3BCE7-414D-3EAA-9C61-81A68BF81CB3}"/>
              </a:ext>
            </a:extLst>
          </p:cNvPr>
          <p:cNvSpPr>
            <a:spLocks noGrp="1"/>
          </p:cNvSpPr>
          <p:nvPr>
            <p:ph type="title"/>
          </p:nvPr>
        </p:nvSpPr>
        <p:spPr/>
        <p:txBody>
          <a:bodyPr/>
          <a:lstStyle/>
          <a:p>
            <a:r>
              <a:rPr lang="en-US" dirty="0">
                <a:solidFill>
                  <a:srgbClr val="FF0000"/>
                </a:solidFill>
              </a:rPr>
              <a:t>Help Expand NeuroDOT’s Utility!</a:t>
            </a:r>
          </a:p>
        </p:txBody>
      </p:sp>
      <p:sp>
        <p:nvSpPr>
          <p:cNvPr id="3" name="Content Placeholder 2">
            <a:extLst>
              <a:ext uri="{FF2B5EF4-FFF2-40B4-BE49-F238E27FC236}">
                <a16:creationId xmlns:a16="http://schemas.microsoft.com/office/drawing/2014/main" id="{B4AE1AFD-E0BF-B7CE-30F1-4AED6553B085}"/>
              </a:ext>
            </a:extLst>
          </p:cNvPr>
          <p:cNvSpPr>
            <a:spLocks noGrp="1"/>
          </p:cNvSpPr>
          <p:nvPr>
            <p:ph idx="1"/>
          </p:nvPr>
        </p:nvSpPr>
        <p:spPr>
          <a:xfrm>
            <a:off x="677334" y="2170316"/>
            <a:ext cx="10062002" cy="3880773"/>
          </a:xfrm>
        </p:spPr>
        <p:txBody>
          <a:bodyPr>
            <a:normAutofit lnSpcReduction="10000"/>
          </a:bodyPr>
          <a:lstStyle/>
          <a:p>
            <a:r>
              <a:rPr lang="en-US" dirty="0"/>
              <a:t>Please fill out the NeuroDOT registration form to help us better develop the NeuroDOT toolbox and expand its utility to address your fNIRS/DOT data analysis needs:</a:t>
            </a:r>
          </a:p>
          <a:p>
            <a:pPr lvl="1"/>
            <a:r>
              <a:rPr lang="en-US" dirty="0">
                <a:hlinkClick r:id="rId2"/>
              </a:rPr>
              <a:t>https://forms.gle/8QNGnx7ZbKuUHg3bA</a:t>
            </a:r>
            <a:r>
              <a:rPr lang="en-US" dirty="0"/>
              <a:t> </a:t>
            </a:r>
          </a:p>
          <a:p>
            <a:pPr marL="457200" lvl="1" indent="0">
              <a:buNone/>
            </a:pPr>
            <a:endParaRPr lang="en-US" dirty="0"/>
          </a:p>
          <a:p>
            <a:pPr marL="457200" lvl="1" indent="0">
              <a:buNone/>
            </a:pPr>
            <a:endParaRPr lang="en-US" dirty="0"/>
          </a:p>
          <a:p>
            <a:pPr marL="457200" lvl="1" indent="0">
              <a:buNone/>
            </a:pPr>
            <a:endParaRPr lang="en-US" dirty="0"/>
          </a:p>
          <a:p>
            <a:r>
              <a:rPr lang="en-US" dirty="0"/>
              <a:t>Additionally, please provide specific feedback, or ask questions to the development team:</a:t>
            </a:r>
          </a:p>
          <a:p>
            <a:pPr lvl="1"/>
            <a:r>
              <a:rPr lang="en-US" dirty="0">
                <a:hlinkClick r:id="rId3"/>
              </a:rPr>
              <a:t>https://forms.gle/jv6RkX5s784LgQC89</a:t>
            </a:r>
            <a:r>
              <a:rPr lang="en-US" dirty="0"/>
              <a:t> </a:t>
            </a:r>
          </a:p>
          <a:p>
            <a:endParaRPr lang="en-US" dirty="0"/>
          </a:p>
          <a:p>
            <a:r>
              <a:rPr lang="en-US" b="1" i="1" dirty="0">
                <a:solidFill>
                  <a:schemeClr val="accent1"/>
                </a:solidFill>
              </a:rPr>
              <a:t>Note: you will not be contacted by the NeuroDOT development team unless you opt-in to receiving communications.</a:t>
            </a:r>
          </a:p>
        </p:txBody>
      </p:sp>
      <p:sp>
        <p:nvSpPr>
          <p:cNvPr id="4" name="Slide Number Placeholder 3">
            <a:extLst>
              <a:ext uri="{FF2B5EF4-FFF2-40B4-BE49-F238E27FC236}">
                <a16:creationId xmlns:a16="http://schemas.microsoft.com/office/drawing/2014/main" id="{57A55562-6001-7F2E-323C-203129D6ED5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7357393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596668" cy="1320800"/>
          </a:xfrm>
        </p:spPr>
        <p:txBody>
          <a:bodyPr/>
          <a:lstStyle/>
          <a:p>
            <a:r>
              <a:rPr lang="en-US" dirty="0">
                <a:solidFill>
                  <a:srgbClr val="FF0000"/>
                </a:solidFill>
              </a:rPr>
              <a:t>That’s It (For Now)</a:t>
            </a:r>
          </a:p>
        </p:txBody>
      </p:sp>
      <p:sp>
        <p:nvSpPr>
          <p:cNvPr id="3" name="Content Placeholder 2"/>
          <p:cNvSpPr>
            <a:spLocks noGrp="1"/>
          </p:cNvSpPr>
          <p:nvPr>
            <p:ph idx="1"/>
          </p:nvPr>
        </p:nvSpPr>
        <p:spPr>
          <a:xfrm>
            <a:off x="685572" y="1460373"/>
            <a:ext cx="8596668" cy="5101792"/>
          </a:xfrm>
        </p:spPr>
        <p:txBody>
          <a:bodyPr>
            <a:normAutofit/>
          </a:bodyPr>
          <a:lstStyle/>
          <a:p>
            <a:r>
              <a:rPr lang="en-US" sz="2000" dirty="0"/>
              <a:t>Congratulations! You have finished the </a:t>
            </a:r>
            <a:r>
              <a:rPr lang="en-US" sz="2000" dirty="0" err="1"/>
              <a:t>NeuroDOT</a:t>
            </a:r>
            <a:r>
              <a:rPr lang="en-US" sz="2000" dirty="0"/>
              <a:t> Light Modeling Pipeline Tutorial for the basic 24x28 visual pad using Hummingbird.</a:t>
            </a:r>
          </a:p>
          <a:p>
            <a:endParaRPr lang="en-US" sz="2000" dirty="0"/>
          </a:p>
          <a:p>
            <a:r>
              <a:rPr lang="en-US" sz="2000" dirty="0"/>
              <a:t>See other Sample Results Appendices for example visualizations of these same processing steps on the other Sample Data included in the toolbox.</a:t>
            </a:r>
          </a:p>
          <a:p>
            <a:endParaRPr lang="en-US" sz="2000" dirty="0"/>
          </a:p>
          <a:p>
            <a:r>
              <a:rPr lang="en-US" sz="2000" dirty="0"/>
              <a:t>Also, see the </a:t>
            </a:r>
            <a:r>
              <a:rPr lang="en-US" sz="2000" dirty="0" err="1"/>
              <a:t>PreProcessing</a:t>
            </a:r>
            <a:r>
              <a:rPr lang="en-US" sz="2000" dirty="0"/>
              <a:t> and Reconstruction tutorials to gain a deeper understanding of the effects of altering the processing parameters. </a:t>
            </a:r>
          </a:p>
          <a:p>
            <a:pPr marL="0" indent="0">
              <a:buNone/>
            </a:pPr>
            <a:endParaRPr lang="en-US" sz="2000" dirty="0"/>
          </a:p>
          <a:p>
            <a:r>
              <a:rPr lang="en-US" sz="2000"/>
              <a:t>NeuroDOT Support: </a:t>
            </a:r>
            <a:r>
              <a:rPr lang="en-US" sz="2000">
                <a:hlinkClick r:id="rId2"/>
              </a:rPr>
              <a:t>neurodot-support@wustl.edu</a:t>
            </a:r>
            <a:endParaRPr lang="en-US" sz="1600" dirty="0">
              <a:solidFill>
                <a:srgbClr val="00B0F0"/>
              </a:solidFill>
            </a:endParaRPr>
          </a:p>
          <a:p>
            <a:pPr lvl="1"/>
            <a:endParaRPr lang="en-US" sz="1600" dirty="0"/>
          </a:p>
        </p:txBody>
      </p:sp>
      <p:sp>
        <p:nvSpPr>
          <p:cNvPr id="5" name="Slide Number Placeholder 4">
            <a:extLst>
              <a:ext uri="{FF2B5EF4-FFF2-40B4-BE49-F238E27FC236}">
                <a16:creationId xmlns:a16="http://schemas.microsoft.com/office/drawing/2014/main" id="{A6BD0625-DFF5-008A-CA01-57EBC549B23B}"/>
              </a:ext>
            </a:extLst>
          </p:cNvPr>
          <p:cNvSpPr>
            <a:spLocks noGrp="1"/>
          </p:cNvSpPr>
          <p:nvPr>
            <p:ph type="sldNum" sz="quarter" idx="12"/>
          </p:nvPr>
        </p:nvSpPr>
        <p:spPr/>
        <p:txBody>
          <a:bodyPr/>
          <a:lstStyle/>
          <a:p>
            <a:fld id="{A6EA515B-EB3D-473C-ADE9-FD8348C61D57}" type="slidenum">
              <a:rPr lang="en-US" smtClean="0"/>
              <a:t>45</a:t>
            </a:fld>
            <a:endParaRPr lang="en-US"/>
          </a:p>
        </p:txBody>
      </p:sp>
    </p:spTree>
    <p:extLst>
      <p:ext uri="{BB962C8B-B14F-4D97-AF65-F5344CB8AC3E}">
        <p14:creationId xmlns:p14="http://schemas.microsoft.com/office/powerpoint/2010/main" val="1362882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596668" cy="815546"/>
          </a:xfrm>
        </p:spPr>
        <p:txBody>
          <a:bodyPr/>
          <a:lstStyle/>
          <a:p>
            <a:r>
              <a:rPr lang="en-US" dirty="0">
                <a:solidFill>
                  <a:srgbClr val="FF0000"/>
                </a:solidFill>
              </a:rPr>
              <a:t>Light Modeling Tutorials in </a:t>
            </a:r>
            <a:r>
              <a:rPr lang="en-US" dirty="0" err="1">
                <a:solidFill>
                  <a:srgbClr val="FF0000"/>
                </a:solidFill>
              </a:rPr>
              <a:t>NeuroDOT</a:t>
            </a:r>
            <a:endParaRPr lang="en-US" dirty="0">
              <a:solidFill>
                <a:srgbClr val="FF0000"/>
              </a:solidFill>
            </a:endParaRPr>
          </a:p>
        </p:txBody>
      </p:sp>
      <p:sp>
        <p:nvSpPr>
          <p:cNvPr id="32" name="Content Placeholder 2"/>
          <p:cNvSpPr txBox="1">
            <a:spLocks/>
          </p:cNvSpPr>
          <p:nvPr/>
        </p:nvSpPr>
        <p:spPr>
          <a:xfrm>
            <a:off x="127001" y="815546"/>
            <a:ext cx="11381660" cy="7532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800" b="0" i="0" u="none" strike="noStrike" kern="1200" cap="none" spc="0" normalizeH="0" baseline="0" noProof="0" dirty="0" err="1">
                <a:ln>
                  <a:noFill/>
                </a:ln>
                <a:solidFill>
                  <a:prstClr val="white">
                    <a:lumMod val="75000"/>
                    <a:lumOff val="25000"/>
                  </a:prstClr>
                </a:solidFill>
                <a:effectLst/>
                <a:uLnTx/>
                <a:uFillTx/>
                <a:latin typeface="Trebuchet MS" panose="020B0603020202020204"/>
                <a:ea typeface="+mn-ea"/>
                <a:cs typeface="+mn-cs"/>
              </a:rPr>
              <a:t>NeuroDOT</a:t>
            </a:r>
            <a:r>
              <a:rPr kumimoji="0" lang="en-US" sz="18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 has several different tutorials that detail how to Generate a Light Model, each with its own purpose. They’re listed below to help you figure out which version is the best for your purposes.</a:t>
            </a:r>
          </a:p>
        </p:txBody>
      </p:sp>
      <p:sp>
        <p:nvSpPr>
          <p:cNvPr id="3" name="Slide Number Placeholder 2">
            <a:extLst>
              <a:ext uri="{FF2B5EF4-FFF2-40B4-BE49-F238E27FC236}">
                <a16:creationId xmlns:a16="http://schemas.microsoft.com/office/drawing/2014/main" id="{CA945477-5A92-9588-3A64-023473E9A1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5" name="Content Placeholder 2"/>
          <p:cNvSpPr>
            <a:spLocks noGrp="1"/>
          </p:cNvSpPr>
          <p:nvPr>
            <p:ph idx="1"/>
          </p:nvPr>
        </p:nvSpPr>
        <p:spPr>
          <a:xfrm>
            <a:off x="677334" y="1631092"/>
            <a:ext cx="5387788" cy="5226908"/>
          </a:xfrm>
        </p:spPr>
        <p:txBody>
          <a:bodyPr>
            <a:normAutofit lnSpcReduction="10000"/>
          </a:bodyPr>
          <a:lstStyle/>
          <a:p>
            <a:r>
              <a:rPr lang="en-US" sz="1600" dirty="0"/>
              <a:t>Basic Light Modeling Tutorial with </a:t>
            </a:r>
            <a:r>
              <a:rPr lang="en-US" sz="1600" dirty="0" err="1"/>
              <a:t>AlignMe</a:t>
            </a:r>
            <a:endParaRPr lang="en-US" sz="1600" dirty="0"/>
          </a:p>
          <a:p>
            <a:pPr lvl="1"/>
            <a:r>
              <a:rPr lang="en-US" sz="900" b="1" dirty="0"/>
              <a:t>PPT: </a:t>
            </a:r>
            <a:r>
              <a:rPr lang="en-US" sz="900" dirty="0"/>
              <a:t>NeuroDOT_Tutorial_Generating_a_Light_Model_Pad_24x28_With_AlignMe</a:t>
            </a:r>
          </a:p>
          <a:p>
            <a:pPr lvl="1"/>
            <a:r>
              <a:rPr lang="en-US" sz="900" b="1" dirty="0"/>
              <a:t>Script: </a:t>
            </a:r>
            <a:r>
              <a:rPr lang="en-US" sz="900" dirty="0" err="1"/>
              <a:t>Basic_Light_Modeling_with_AlignMe_Tutorial</a:t>
            </a:r>
            <a:endParaRPr lang="en-US" sz="900" dirty="0"/>
          </a:p>
          <a:p>
            <a:pPr lvl="1"/>
            <a:r>
              <a:rPr lang="en-US" sz="900" b="1" dirty="0"/>
              <a:t>Pad file: </a:t>
            </a:r>
            <a:r>
              <a:rPr lang="en-US" sz="900" dirty="0"/>
              <a:t>Pad_AdultV24x28.mat</a:t>
            </a:r>
          </a:p>
          <a:p>
            <a:r>
              <a:rPr lang="en-US" sz="1600" dirty="0"/>
              <a:t>Sparse Pad Tutorial with </a:t>
            </a:r>
            <a:r>
              <a:rPr lang="en-US" sz="1600" dirty="0" err="1"/>
              <a:t>AlignMe</a:t>
            </a:r>
            <a:endParaRPr lang="en-US" sz="1600" dirty="0"/>
          </a:p>
          <a:p>
            <a:pPr lvl="1"/>
            <a:r>
              <a:rPr lang="en-US" sz="900" b="1" dirty="0"/>
              <a:t>PPT: </a:t>
            </a:r>
            <a:r>
              <a:rPr lang="en-US" sz="900" dirty="0"/>
              <a:t>NeuroDOT_Tutorial_Generating_a_Light_Model_SparsePad_32x32_With_AlignMe</a:t>
            </a:r>
          </a:p>
          <a:p>
            <a:pPr lvl="1"/>
            <a:r>
              <a:rPr lang="en-US" sz="900" b="1" dirty="0"/>
              <a:t>Script: </a:t>
            </a:r>
            <a:r>
              <a:rPr lang="en-US" sz="900" dirty="0" err="1"/>
              <a:t>Basic_Light_Modeling_with_sparse_Pad_and_AlignMe_Tutorial</a:t>
            </a:r>
            <a:endParaRPr lang="en-US" sz="900" dirty="0"/>
          </a:p>
          <a:p>
            <a:pPr lvl="1"/>
            <a:r>
              <a:rPr lang="en-US" sz="900" b="1" dirty="0"/>
              <a:t>Pad file: </a:t>
            </a:r>
            <a:r>
              <a:rPr lang="en-US" sz="900" dirty="0"/>
              <a:t>Pad_FullHead_32x32.mat</a:t>
            </a:r>
          </a:p>
          <a:p>
            <a:r>
              <a:rPr lang="en-US" sz="1600" dirty="0"/>
              <a:t>Light Modeling with a Subset of Measurements</a:t>
            </a:r>
          </a:p>
          <a:p>
            <a:pPr lvl="1"/>
            <a:r>
              <a:rPr lang="en-US" sz="900" b="1" dirty="0"/>
              <a:t>PPT: </a:t>
            </a:r>
            <a:r>
              <a:rPr lang="en-US" sz="900" dirty="0"/>
              <a:t>NeuroDOT_Tutorial_Generating_a_Light_Model_With_Subset_of_Measurements_Pad_24x28_and_AlignMe</a:t>
            </a:r>
          </a:p>
          <a:p>
            <a:pPr lvl="1"/>
            <a:r>
              <a:rPr lang="en-US" sz="900" b="1" dirty="0"/>
              <a:t>Script: </a:t>
            </a:r>
            <a:r>
              <a:rPr lang="en-US" sz="900" dirty="0" err="1"/>
              <a:t>Light_Modeling_with_Subset_of_Measurements_and_AlignMe_Tutorial</a:t>
            </a:r>
            <a:endParaRPr lang="en-US" sz="900" dirty="0"/>
          </a:p>
          <a:p>
            <a:pPr lvl="1"/>
            <a:r>
              <a:rPr lang="en-US" sz="900" b="1" dirty="0"/>
              <a:t>Pad file: </a:t>
            </a:r>
            <a:r>
              <a:rPr lang="en-US" sz="900" dirty="0"/>
              <a:t>Pad_AdultV24x28.mat</a:t>
            </a:r>
          </a:p>
          <a:p>
            <a:r>
              <a:rPr lang="en-US" sz="1600" dirty="0"/>
              <a:t>Split Pad Tutorial</a:t>
            </a:r>
          </a:p>
          <a:p>
            <a:pPr lvl="1"/>
            <a:r>
              <a:rPr lang="en-US" sz="900" b="1" dirty="0"/>
              <a:t>PPT: </a:t>
            </a:r>
            <a:r>
              <a:rPr lang="en-US" sz="900" dirty="0"/>
              <a:t>NeuroDOT_Tutorial_Split_Pad_Light_Modeling_With_LUMO_Adult_Temporal_Pad_and_AlignMe</a:t>
            </a:r>
          </a:p>
          <a:p>
            <a:pPr lvl="1"/>
            <a:r>
              <a:rPr lang="en-US" sz="900" b="1" dirty="0"/>
              <a:t>Script: </a:t>
            </a:r>
            <a:r>
              <a:rPr lang="en-US" sz="900" dirty="0"/>
              <a:t>Split_Pad_Light_Modeling_with_LUMO_Adult_Temporal_Pad_and_AlignMe_Tutorial</a:t>
            </a:r>
          </a:p>
          <a:p>
            <a:pPr lvl="1"/>
            <a:r>
              <a:rPr lang="en-US" sz="900" b="1" dirty="0"/>
              <a:t>Pad file: </a:t>
            </a:r>
            <a:r>
              <a:rPr lang="en-US" sz="900" dirty="0" err="1"/>
              <a:t>LUMO_adult_temporal_pad.mat</a:t>
            </a:r>
            <a:endParaRPr lang="en-US" sz="900" dirty="0"/>
          </a:p>
        </p:txBody>
      </p:sp>
      <p:sp>
        <p:nvSpPr>
          <p:cNvPr id="6" name="Content Placeholder 2"/>
          <p:cNvSpPr txBox="1">
            <a:spLocks/>
          </p:cNvSpPr>
          <p:nvPr/>
        </p:nvSpPr>
        <p:spPr>
          <a:xfrm>
            <a:off x="6120873" y="1631091"/>
            <a:ext cx="5387788" cy="511036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600" dirty="0"/>
              <a:t>Basic Light Modeling with Hummingbird</a:t>
            </a:r>
          </a:p>
          <a:p>
            <a:pPr lvl="1"/>
            <a:r>
              <a:rPr lang="en-US" sz="900" b="1" dirty="0"/>
              <a:t>PPT: </a:t>
            </a:r>
            <a:r>
              <a:rPr lang="en-US" sz="900" dirty="0"/>
              <a:t>NeuroDOT_Tutorial_Generating_a_Light_Model_Pad_24x28_With_Hummingbird</a:t>
            </a:r>
          </a:p>
          <a:p>
            <a:pPr lvl="1"/>
            <a:r>
              <a:rPr lang="en-US" sz="900" b="1" dirty="0"/>
              <a:t>Script: </a:t>
            </a:r>
            <a:r>
              <a:rPr lang="en-US" sz="900" dirty="0" err="1"/>
              <a:t>Basic_Light_Modeling_with_Hummingbird_Tutorial</a:t>
            </a:r>
            <a:endParaRPr lang="en-US" sz="900" dirty="0"/>
          </a:p>
          <a:p>
            <a:pPr lvl="1"/>
            <a:r>
              <a:rPr lang="en-US" sz="900" b="1" dirty="0"/>
              <a:t>Pad file: </a:t>
            </a:r>
            <a:r>
              <a:rPr lang="en-US" sz="900" dirty="0"/>
              <a:t>Pad_AdultV24x28.mat</a:t>
            </a:r>
            <a:endParaRPr lang="en-US" sz="900" b="1" dirty="0"/>
          </a:p>
          <a:p>
            <a:r>
              <a:rPr lang="en-US" sz="1600" dirty="0"/>
              <a:t>Sparse Pad Tutorial with Hummingbird</a:t>
            </a:r>
          </a:p>
          <a:p>
            <a:pPr lvl="1"/>
            <a:r>
              <a:rPr lang="en-US" sz="900" b="1" dirty="0"/>
              <a:t>PPT: </a:t>
            </a:r>
            <a:r>
              <a:rPr lang="en-US" sz="900" dirty="0"/>
              <a:t>NeuroDOT_Tutorial_Generating_a_Light_Model_SparsePad_32x32_With_Hummingbird</a:t>
            </a:r>
          </a:p>
          <a:p>
            <a:pPr lvl="1"/>
            <a:r>
              <a:rPr lang="en-US" sz="900" b="1" dirty="0"/>
              <a:t>Script: </a:t>
            </a:r>
            <a:r>
              <a:rPr lang="en-US" sz="900" dirty="0" err="1"/>
              <a:t>Basic_Light_Modeling_with_sparse_Pad_and_Hummingbird_Tutorial</a:t>
            </a:r>
            <a:endParaRPr lang="en-US" sz="900" dirty="0"/>
          </a:p>
          <a:p>
            <a:pPr lvl="1"/>
            <a:r>
              <a:rPr lang="en-US" sz="900" b="1" dirty="0"/>
              <a:t>Pad file: </a:t>
            </a:r>
            <a:r>
              <a:rPr lang="en-US" sz="900" dirty="0"/>
              <a:t>Pad_FullHead_32x32.mat</a:t>
            </a:r>
            <a:endParaRPr lang="en-US" sz="900" b="1" dirty="0"/>
          </a:p>
          <a:p>
            <a:r>
              <a:rPr lang="en-US" sz="1600" dirty="0"/>
              <a:t>Light Modeling with Adult 96x92 Pad</a:t>
            </a:r>
          </a:p>
          <a:p>
            <a:pPr lvl="1"/>
            <a:r>
              <a:rPr lang="en-US" sz="900" b="1" dirty="0"/>
              <a:t>PPT: </a:t>
            </a:r>
            <a:r>
              <a:rPr lang="en-US" sz="900" dirty="0"/>
              <a:t>NeuroDOT_Tutorial_Generating_a_Light_Model_Pad_Adult_96x92_Example</a:t>
            </a:r>
          </a:p>
          <a:p>
            <a:pPr lvl="1"/>
            <a:r>
              <a:rPr lang="en-US" sz="900" b="1" dirty="0"/>
              <a:t>Script: </a:t>
            </a:r>
            <a:r>
              <a:rPr lang="en-US" sz="900" dirty="0"/>
              <a:t>Basic_Light_Modeling_with_AlignMe_Tutorial_Pad_Adult_96x92</a:t>
            </a:r>
          </a:p>
          <a:p>
            <a:pPr lvl="1"/>
            <a:r>
              <a:rPr lang="en-US" sz="900" b="1" dirty="0"/>
              <a:t>Pad file: </a:t>
            </a:r>
            <a:r>
              <a:rPr lang="en-US" sz="900" dirty="0"/>
              <a:t>Pad_Adult_96x92.mat</a:t>
            </a:r>
          </a:p>
          <a:p>
            <a:pPr lvl="1"/>
            <a:r>
              <a:rPr lang="en-US" sz="900"/>
              <a:t>Note: this tutorial’s PowerPoint is in an older style</a:t>
            </a:r>
          </a:p>
        </p:txBody>
      </p:sp>
    </p:spTree>
    <p:extLst>
      <p:ext uri="{BB962C8B-B14F-4D97-AF65-F5344CB8AC3E}">
        <p14:creationId xmlns:p14="http://schemas.microsoft.com/office/powerpoint/2010/main" val="1214371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596668" cy="815546"/>
          </a:xfrm>
        </p:spPr>
        <p:txBody>
          <a:bodyPr/>
          <a:lstStyle/>
          <a:p>
            <a:r>
              <a:rPr lang="en-US" dirty="0">
                <a:solidFill>
                  <a:srgbClr val="FF0000"/>
                </a:solidFill>
              </a:rPr>
              <a:t>Generating a Light Model</a:t>
            </a:r>
          </a:p>
        </p:txBody>
      </p:sp>
      <p:sp>
        <p:nvSpPr>
          <p:cNvPr id="32" name="Content Placeholder 2"/>
          <p:cNvSpPr txBox="1">
            <a:spLocks/>
          </p:cNvSpPr>
          <p:nvPr/>
        </p:nvSpPr>
        <p:spPr>
          <a:xfrm>
            <a:off x="127000" y="889686"/>
            <a:ext cx="5639317" cy="589052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This tutorial will follow the </a:t>
            </a:r>
            <a:r>
              <a:rPr lang="en-US" b="1" dirty="0" err="1">
                <a:solidFill>
                  <a:srgbClr val="00B0F0"/>
                </a:solidFill>
                <a:latin typeface="Courier New" panose="02070309020205020404" pitchFamily="49" charset="0"/>
                <a:cs typeface="Courier New" panose="02070309020205020404" pitchFamily="49" charset="0"/>
              </a:rPr>
              <a:t>Basic_Light_Modeling_with_Hummingbird_Tutorial.m</a:t>
            </a:r>
            <a:r>
              <a:rPr lang="en-US" b="1" dirty="0">
                <a:solidFill>
                  <a:srgbClr val="00B0F0"/>
                </a:solidFill>
                <a:latin typeface="Courier New" panose="02070309020205020404" pitchFamily="49" charset="0"/>
                <a:cs typeface="Courier New" panose="02070309020205020404" pitchFamily="49" charset="0"/>
              </a:rPr>
              <a:t> </a:t>
            </a:r>
            <a:r>
              <a:rPr lang="en-US" dirty="0" err="1"/>
              <a:t>Matlab</a:t>
            </a:r>
            <a:r>
              <a:rPr lang="en-US" dirty="0"/>
              <a:t> file which can be found in the Documentation/Scripts folder. </a:t>
            </a:r>
          </a:p>
          <a:p>
            <a:r>
              <a:rPr lang="en-US" dirty="0"/>
              <a:t>The tutorial will: 	</a:t>
            </a:r>
          </a:p>
          <a:p>
            <a:pPr lvl="1"/>
            <a:r>
              <a:rPr lang="en-US" dirty="0"/>
              <a:t>Generate a mesh from a segmented volume</a:t>
            </a:r>
          </a:p>
          <a:p>
            <a:pPr lvl="1"/>
            <a:r>
              <a:rPr lang="en-US" dirty="0"/>
              <a:t>Place an array of sources and detectors on the mesh</a:t>
            </a:r>
          </a:p>
          <a:p>
            <a:pPr lvl="1"/>
            <a:r>
              <a:rPr lang="en-US" dirty="0"/>
              <a:t>Set multiple parameters for the model</a:t>
            </a:r>
          </a:p>
          <a:p>
            <a:pPr lvl="1"/>
            <a:r>
              <a:rPr lang="en-US" dirty="0"/>
              <a:t>Calculate the sensitivity </a:t>
            </a:r>
            <a:r>
              <a:rPr lang="en-US" b="1" dirty="0">
                <a:solidFill>
                  <a:srgbClr val="00B0F0"/>
                </a:solidFill>
                <a:latin typeface="Courier New" panose="02070309020205020404" pitchFamily="49" charset="0"/>
                <a:cs typeface="Courier New" panose="02070309020205020404" pitchFamily="49" charset="0"/>
              </a:rPr>
              <a:t>A</a:t>
            </a:r>
            <a:r>
              <a:rPr lang="en-US" dirty="0"/>
              <a:t> for this model</a:t>
            </a:r>
          </a:p>
          <a:p>
            <a:r>
              <a:rPr lang="en-US" dirty="0"/>
              <a:t>We will use a segmented volume, </a:t>
            </a:r>
            <a:r>
              <a:rPr lang="en-US" b="1" dirty="0">
                <a:solidFill>
                  <a:srgbClr val="00B0F0"/>
                </a:solidFill>
                <a:latin typeface="Courier New" panose="02070309020205020404" pitchFamily="49" charset="0"/>
                <a:cs typeface="Courier New" panose="02070309020205020404" pitchFamily="49" charset="0"/>
              </a:rPr>
              <a:t>Segmented_MNI152nl_on_MNI111</a:t>
            </a:r>
            <a:r>
              <a:rPr lang="en-US" dirty="0"/>
              <a:t>, found in </a:t>
            </a:r>
            <a:r>
              <a:rPr lang="en-US" dirty="0" err="1"/>
              <a:t>Support_Files</a:t>
            </a:r>
            <a:r>
              <a:rPr lang="en-US" dirty="0"/>
              <a:t>/Atlases, to generate the head model.</a:t>
            </a:r>
          </a:p>
          <a:p>
            <a:r>
              <a:rPr lang="en-US" dirty="0"/>
              <a:t>We will use the visual pad, </a:t>
            </a:r>
            <a:r>
              <a:rPr lang="en-US" b="1" dirty="0">
                <a:solidFill>
                  <a:srgbClr val="00B0F0"/>
                </a:solidFill>
                <a:latin typeface="Courier New" panose="02070309020205020404" pitchFamily="49" charset="0"/>
                <a:cs typeface="Courier New" panose="02070309020205020404" pitchFamily="49" charset="0"/>
              </a:rPr>
              <a:t>Pad_AdultV24x28.mat</a:t>
            </a:r>
            <a:r>
              <a:rPr lang="en-US" dirty="0"/>
              <a:t>, found in </a:t>
            </a:r>
            <a:r>
              <a:rPr lang="en-US" dirty="0" err="1"/>
              <a:t>Support_Files</a:t>
            </a:r>
            <a:r>
              <a:rPr lang="en-US" dirty="0"/>
              <a:t>/Pad.</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3288" y="2260601"/>
            <a:ext cx="6512368" cy="4389120"/>
          </a:xfrm>
          <a:prstGeom prst="rect">
            <a:avLst/>
          </a:prstGeom>
        </p:spPr>
      </p:pic>
      <p:sp>
        <p:nvSpPr>
          <p:cNvPr id="3" name="Slide Number Placeholder 2">
            <a:extLst>
              <a:ext uri="{FF2B5EF4-FFF2-40B4-BE49-F238E27FC236}">
                <a16:creationId xmlns:a16="http://schemas.microsoft.com/office/drawing/2014/main" id="{CA945477-5A92-9588-3A64-023473E9A1C4}"/>
              </a:ext>
            </a:extLst>
          </p:cNvPr>
          <p:cNvSpPr>
            <a:spLocks noGrp="1"/>
          </p:cNvSpPr>
          <p:nvPr>
            <p:ph type="sldNum" sz="quarter" idx="12"/>
          </p:nvPr>
        </p:nvSpPr>
        <p:spPr/>
        <p:txBody>
          <a:bodyPr/>
          <a:lstStyle/>
          <a:p>
            <a:fld id="{A6EA515B-EB3D-473C-ADE9-FD8348C61D57}" type="slidenum">
              <a:rPr lang="en-US" smtClean="0"/>
              <a:t>6</a:t>
            </a:fld>
            <a:endParaRPr lang="en-US"/>
          </a:p>
        </p:txBody>
      </p:sp>
    </p:spTree>
    <p:extLst>
      <p:ext uri="{BB962C8B-B14F-4D97-AF65-F5344CB8AC3E}">
        <p14:creationId xmlns:p14="http://schemas.microsoft.com/office/powerpoint/2010/main" val="1961084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p:cNvSpPr txBox="1">
            <a:spLocks/>
          </p:cNvSpPr>
          <p:nvPr/>
        </p:nvSpPr>
        <p:spPr>
          <a:xfrm>
            <a:off x="0" y="0"/>
            <a:ext cx="12192000" cy="820263"/>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solidFill>
                  <a:srgbClr val="FF0000"/>
                </a:solidFill>
              </a:rPr>
              <a:t>NeuroDOT</a:t>
            </a:r>
            <a:r>
              <a:rPr lang="en-US" dirty="0">
                <a:solidFill>
                  <a:srgbClr val="FF0000"/>
                </a:solidFill>
              </a:rPr>
              <a:t> Flowchart for Light Model Generation</a:t>
            </a: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3288" y="2260601"/>
            <a:ext cx="6512368" cy="4389120"/>
          </a:xfrm>
          <a:prstGeom prst="rect">
            <a:avLst/>
          </a:prstGeom>
        </p:spPr>
      </p:pic>
      <p:sp>
        <p:nvSpPr>
          <p:cNvPr id="2" name="Rectangle 1"/>
          <p:cNvSpPr/>
          <p:nvPr/>
        </p:nvSpPr>
        <p:spPr>
          <a:xfrm>
            <a:off x="7091464" y="2188723"/>
            <a:ext cx="5023104" cy="293775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1097122" y="1579650"/>
            <a:ext cx="2314834" cy="37894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MRI Acquisition</a:t>
            </a:r>
          </a:p>
        </p:txBody>
      </p:sp>
      <p:cxnSp>
        <p:nvCxnSpPr>
          <p:cNvPr id="5" name="Straight Arrow Connector 4"/>
          <p:cNvCxnSpPr/>
          <p:nvPr/>
        </p:nvCxnSpPr>
        <p:spPr>
          <a:xfrm>
            <a:off x="2257517" y="2003212"/>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1074426" y="2352634"/>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Image Segmentation</a:t>
            </a:r>
          </a:p>
        </p:txBody>
      </p:sp>
      <p:cxnSp>
        <p:nvCxnSpPr>
          <p:cNvPr id="22" name="Straight Arrow Connector 21"/>
          <p:cNvCxnSpPr/>
          <p:nvPr/>
        </p:nvCxnSpPr>
        <p:spPr>
          <a:xfrm>
            <a:off x="2254538" y="4348568"/>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p:cNvSpPr/>
          <p:nvPr/>
        </p:nvSpPr>
        <p:spPr>
          <a:xfrm>
            <a:off x="674660" y="4685417"/>
            <a:ext cx="3165086" cy="344609"/>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Calculate Sensitivity</a:t>
            </a:r>
          </a:p>
        </p:txBody>
      </p:sp>
      <p:cxnSp>
        <p:nvCxnSpPr>
          <p:cNvPr id="30" name="Straight Arrow Connector 29"/>
          <p:cNvCxnSpPr/>
          <p:nvPr/>
        </p:nvCxnSpPr>
        <p:spPr>
          <a:xfrm>
            <a:off x="2254538" y="509072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2257517" y="2785364"/>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3" name="Rounded Rectangle 32"/>
          <p:cNvSpPr/>
          <p:nvPr/>
        </p:nvSpPr>
        <p:spPr>
          <a:xfrm>
            <a:off x="1074426" y="3125058"/>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Mesh Generation</a:t>
            </a:r>
          </a:p>
        </p:txBody>
      </p:sp>
      <p:cxnSp>
        <p:nvCxnSpPr>
          <p:cNvPr id="34" name="Straight Arrow Connector 33"/>
          <p:cNvCxnSpPr/>
          <p:nvPr/>
        </p:nvCxnSpPr>
        <p:spPr>
          <a:xfrm>
            <a:off x="2256113" y="3557788"/>
            <a:ext cx="0" cy="30480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le 34"/>
          <p:cNvSpPr/>
          <p:nvPr/>
        </p:nvSpPr>
        <p:spPr>
          <a:xfrm>
            <a:off x="1073022" y="3897482"/>
            <a:ext cx="2360224" cy="377410"/>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a:t>Optode</a:t>
            </a:r>
            <a:r>
              <a:rPr lang="en-US" dirty="0"/>
              <a:t> Placement</a:t>
            </a:r>
          </a:p>
        </p:txBody>
      </p:sp>
      <p:sp>
        <p:nvSpPr>
          <p:cNvPr id="36" name="Rounded Rectangle 35"/>
          <p:cNvSpPr/>
          <p:nvPr/>
        </p:nvSpPr>
        <p:spPr>
          <a:xfrm>
            <a:off x="588129" y="5422090"/>
            <a:ext cx="3332818" cy="344609"/>
          </a:xfrm>
          <a:prstGeom prst="roundRect">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Validate Sensitivity</a:t>
            </a:r>
          </a:p>
        </p:txBody>
      </p:sp>
      <p:sp>
        <p:nvSpPr>
          <p:cNvPr id="4" name="Right Brace 3">
            <a:extLst>
              <a:ext uri="{FF2B5EF4-FFF2-40B4-BE49-F238E27FC236}">
                <a16:creationId xmlns:a16="http://schemas.microsoft.com/office/drawing/2014/main" id="{434CCF83-6C9C-1A5E-AB75-E0D60076143B}"/>
              </a:ext>
            </a:extLst>
          </p:cNvPr>
          <p:cNvSpPr/>
          <p:nvPr/>
        </p:nvSpPr>
        <p:spPr>
          <a:xfrm>
            <a:off x="3533774" y="3097754"/>
            <a:ext cx="387152" cy="1203189"/>
          </a:xfrm>
          <a:prstGeom prst="rightBrace">
            <a:avLst/>
          </a:prstGeom>
          <a:noFill/>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9F0755C3-80AD-5F16-51BE-CE7F74FFF4A8}"/>
              </a:ext>
            </a:extLst>
          </p:cNvPr>
          <p:cNvSpPr txBox="1"/>
          <p:nvPr/>
        </p:nvSpPr>
        <p:spPr>
          <a:xfrm>
            <a:off x="3979656" y="3288268"/>
            <a:ext cx="1469446" cy="830997"/>
          </a:xfrm>
          <a:prstGeom prst="rect">
            <a:avLst/>
          </a:prstGeom>
          <a:noFill/>
        </p:spPr>
        <p:txBody>
          <a:bodyPr wrap="square" rtlCol="0">
            <a:spAutoFit/>
          </a:bodyPr>
          <a:lstStyle/>
          <a:p>
            <a:r>
              <a:rPr lang="en-US" sz="1200" dirty="0"/>
              <a:t>These steps are repeated for a low-density and high-density mesh</a:t>
            </a:r>
          </a:p>
        </p:txBody>
      </p:sp>
      <p:sp>
        <p:nvSpPr>
          <p:cNvPr id="7" name="Slide Number Placeholder 6">
            <a:extLst>
              <a:ext uri="{FF2B5EF4-FFF2-40B4-BE49-F238E27FC236}">
                <a16:creationId xmlns:a16="http://schemas.microsoft.com/office/drawing/2014/main" id="{8B16CDC7-14E9-387C-8DBE-994B578FA54C}"/>
              </a:ext>
            </a:extLst>
          </p:cNvPr>
          <p:cNvSpPr>
            <a:spLocks noGrp="1"/>
          </p:cNvSpPr>
          <p:nvPr>
            <p:ph type="sldNum" sz="quarter" idx="12"/>
          </p:nvPr>
        </p:nvSpPr>
        <p:spPr/>
        <p:txBody>
          <a:bodyPr/>
          <a:lstStyle/>
          <a:p>
            <a:fld id="{A6EA515B-EB3D-473C-ADE9-FD8348C61D57}" type="slidenum">
              <a:rPr lang="en-US" smtClean="0"/>
              <a:t>7</a:t>
            </a:fld>
            <a:endParaRPr lang="en-US"/>
          </a:p>
        </p:txBody>
      </p:sp>
    </p:spTree>
    <p:extLst>
      <p:ext uri="{BB962C8B-B14F-4D97-AF65-F5344CB8AC3E}">
        <p14:creationId xmlns:p14="http://schemas.microsoft.com/office/powerpoint/2010/main" val="149772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181902" y="57692"/>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Running the script – Author’s Note</a:t>
            </a:r>
          </a:p>
        </p:txBody>
      </p:sp>
      <p:sp>
        <p:nvSpPr>
          <p:cNvPr id="19" name="TextBox 18">
            <a:extLst>
              <a:ext uri="{FF2B5EF4-FFF2-40B4-BE49-F238E27FC236}">
                <a16:creationId xmlns:a16="http://schemas.microsoft.com/office/drawing/2014/main" id="{F7E1B133-1AB9-408F-AC8A-6C76715E8DEB}"/>
              </a:ext>
            </a:extLst>
          </p:cNvPr>
          <p:cNvSpPr txBox="1"/>
          <p:nvPr/>
        </p:nvSpPr>
        <p:spPr>
          <a:xfrm>
            <a:off x="181902" y="963854"/>
            <a:ext cx="5940992" cy="5883662"/>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How the author runs the script</a:t>
            </a:r>
          </a:p>
          <a:p>
            <a:pPr marL="800100" marR="0" lvl="1"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Highlight and execute each chunk of code</a:t>
            </a:r>
          </a:p>
          <a:p>
            <a:pPr marL="800100" lvl="1" indent="-342900" defTabSz="457200">
              <a:spcBef>
                <a:spcPts val="1000"/>
              </a:spcBef>
              <a:buClr>
                <a:srgbClr val="90C226"/>
              </a:buClr>
              <a:buSzPct val="80000"/>
              <a:buFont typeface="Wingdings 3" charset="2"/>
              <a:buChar char=""/>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Ex: highlight lines 64-69 </a:t>
            </a: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a:t>
            </a: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 right click </a:t>
            </a: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hit “Evaluate Selection”</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Al</a:t>
            </a:r>
            <a:r>
              <a:rPr kumimoji="0" lang="en-US"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ternate way of running the script</a:t>
            </a:r>
          </a:p>
          <a:p>
            <a:pPr marL="800100" marR="0" lvl="1"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For each section (beige) hit </a:t>
            </a:r>
            <a:r>
              <a:rPr kumimoji="0" lang="en-US" sz="1600" b="0" i="0" u="none" strike="noStrike" kern="1200" cap="none" spc="0" normalizeH="0" baseline="0" noProof="0" dirty="0" err="1">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ctrl+enter</a:t>
            </a:r>
            <a:endPar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endParaRPr>
          </a:p>
          <a:p>
            <a:pPr marL="800100" marR="0" lvl="1"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This isn’t how the author does it, but it will still work</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Note: DO NOT HIT THE GREEN “RUN” BUTTON to run this script</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endPar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MATLAB versions to use</a:t>
            </a:r>
          </a:p>
          <a:p>
            <a:pPr marL="800100" marR="0" lvl="1"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Optimal version: MATLAB 2020b</a:t>
            </a:r>
          </a:p>
          <a:p>
            <a:pPr marL="1257300" marR="0" lvl="2"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The version that </a:t>
            </a:r>
            <a:r>
              <a:rPr kumimoji="0" lang="en-US" sz="1600" b="0" i="0" u="none" strike="noStrike" kern="1200" cap="none" spc="0" normalizeH="0" baseline="0" noProof="0" dirty="0" err="1">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AlignMe</a:t>
            </a:r>
            <a:r>
              <a:rPr kumimoji="0" lang="en-US" sz="16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was developed in</a:t>
            </a:r>
            <a:endParaRPr kumimoji="0" lang="en-US" sz="160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endParaRP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NIRFAST version to use</a:t>
            </a:r>
          </a:p>
          <a:p>
            <a:pPr marL="800100" marR="0" lvl="1"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1600" i="0" u="none" strike="noStrike" kern="1200" cap="none" spc="0" normalizeH="0" baseline="0" noProof="0" dirty="0" err="1">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NIRFASTer</a:t>
            </a:r>
            <a:r>
              <a:rPr kumimoji="0" lang="en-US" sz="160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the newest release of NIRFAST</a:t>
            </a:r>
          </a:p>
          <a:p>
            <a:pPr marL="800100" lvl="1" indent="-342900" defTabSz="457200">
              <a:spcBef>
                <a:spcPts val="1000"/>
              </a:spcBef>
              <a:buClr>
                <a:srgbClr val="90C226"/>
              </a:buClr>
              <a:buSzPct val="80000"/>
              <a:buFont typeface="Wingdings 3" charset="2"/>
              <a:buChar char=""/>
              <a:defRPr/>
            </a:pPr>
            <a:r>
              <a:rPr kumimoji="0" lang="en-US" sz="160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Found here</a:t>
            </a:r>
            <a:r>
              <a:rPr kumimoji="0" lang="en-US" sz="1600"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a:t>
            </a:r>
            <a:r>
              <a:rPr kumimoji="0" lang="en-US" sz="1600" b="0" i="0" u="none" strike="noStrike" kern="1200" cap="none" spc="0" normalizeH="0" baseline="0" noProof="0" dirty="0">
                <a:ln>
                  <a:noFill/>
                </a:ln>
                <a:solidFill>
                  <a:prstClr val="white"/>
                </a:solidFill>
                <a:effectLst/>
                <a:uLnTx/>
                <a:uFillTx/>
                <a:latin typeface="Slack-Lato"/>
                <a:ea typeface="+mn-ea"/>
                <a:cs typeface="+mn-cs"/>
                <a:hlinkClick r:id="rId2"/>
              </a:rPr>
              <a:t>https://github.com/nirfaster/NIRFASTer</a:t>
            </a:r>
            <a:r>
              <a:rPr kumimoji="0" lang="en-US" sz="1600" b="1"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sym typeface="Wingdings" panose="05000000000000000000" pitchFamily="2" charset="2"/>
              </a:rPr>
              <a:t> </a:t>
            </a:r>
            <a:endParaRPr lang="en-US" sz="2000" dirty="0">
              <a:solidFill>
                <a:prstClr val="white">
                  <a:lumMod val="75000"/>
                  <a:lumOff val="25000"/>
                </a:prstClr>
              </a:solidFill>
              <a:latin typeface="Trebuchet MS" panose="020B0603020202020204"/>
            </a:endParaRPr>
          </a:p>
        </p:txBody>
      </p:sp>
      <p:pic>
        <p:nvPicPr>
          <p:cNvPr id="2" name="Picture 1"/>
          <p:cNvPicPr>
            <a:picLocks noChangeAspect="1"/>
          </p:cNvPicPr>
          <p:nvPr/>
        </p:nvPicPr>
        <p:blipFill>
          <a:blip r:embed="rId3"/>
          <a:stretch>
            <a:fillRect/>
          </a:stretch>
        </p:blipFill>
        <p:spPr>
          <a:xfrm>
            <a:off x="6812449" y="2057400"/>
            <a:ext cx="5379551" cy="4004865"/>
          </a:xfrm>
          <a:prstGeom prst="rect">
            <a:avLst/>
          </a:prstGeom>
        </p:spPr>
      </p:pic>
      <p:sp>
        <p:nvSpPr>
          <p:cNvPr id="3" name="Left Brace 2"/>
          <p:cNvSpPr/>
          <p:nvPr/>
        </p:nvSpPr>
        <p:spPr>
          <a:xfrm>
            <a:off x="6460193" y="2057401"/>
            <a:ext cx="435706" cy="2308412"/>
          </a:xfrm>
          <a:prstGeom prst="leftBrace">
            <a:avLst>
              <a:gd name="adj1" fmla="val 8333"/>
              <a:gd name="adj2" fmla="val 26003"/>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6" name="TextBox 5"/>
          <p:cNvSpPr txBox="1"/>
          <p:nvPr/>
        </p:nvSpPr>
        <p:spPr>
          <a:xfrm>
            <a:off x="5770638" y="2495550"/>
            <a:ext cx="811441"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rPr>
              <a:t>Example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rebuchet MS" panose="020B0603020202020204"/>
                <a:ea typeface="+mn-ea"/>
                <a:cs typeface="+mn-cs"/>
              </a:rPr>
              <a:t>section</a:t>
            </a:r>
          </a:p>
        </p:txBody>
      </p:sp>
      <p:sp>
        <p:nvSpPr>
          <p:cNvPr id="4" name="Slide Number Placeholder 3">
            <a:extLst>
              <a:ext uri="{FF2B5EF4-FFF2-40B4-BE49-F238E27FC236}">
                <a16:creationId xmlns:a16="http://schemas.microsoft.com/office/drawing/2014/main" id="{599B29CF-B339-BF83-9D34-D6A8AAD631B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894371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181902" y="57692"/>
            <a:ext cx="12192000" cy="906162"/>
          </a:xfrm>
          <a:prstGeom prst="rect">
            <a:avLst/>
          </a:prstGeom>
        </p:spPr>
        <p:txBody>
          <a:bodyPr anchor="ct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err="1">
                <a:ln>
                  <a:noFill/>
                </a:ln>
                <a:solidFill>
                  <a:srgbClr val="FF0000"/>
                </a:solidFill>
                <a:effectLst/>
                <a:uLnTx/>
                <a:uFillTx/>
                <a:latin typeface="Trebuchet MS" panose="020B0603020202020204"/>
                <a:ea typeface="+mj-ea"/>
                <a:cs typeface="+mj-cs"/>
              </a:rPr>
              <a:t>NeuroDOT</a:t>
            </a:r>
            <a:r>
              <a:rPr kumimoji="0" lang="en-US" sz="3600" b="0" i="0" u="none" strike="noStrike" kern="1200" cap="none" spc="0" normalizeH="0" baseline="0" noProof="0" dirty="0">
                <a:ln>
                  <a:noFill/>
                </a:ln>
                <a:solidFill>
                  <a:srgbClr val="FF0000"/>
                </a:solidFill>
                <a:effectLst/>
                <a:uLnTx/>
                <a:uFillTx/>
                <a:latin typeface="Trebuchet MS" panose="020B0603020202020204"/>
                <a:ea typeface="+mj-ea"/>
                <a:cs typeface="+mj-cs"/>
              </a:rPr>
              <a:t> Set-Up – In Script</a:t>
            </a:r>
          </a:p>
        </p:txBody>
      </p:sp>
      <p:sp>
        <p:nvSpPr>
          <p:cNvPr id="19" name="TextBox 18">
            <a:extLst>
              <a:ext uri="{FF2B5EF4-FFF2-40B4-BE49-F238E27FC236}">
                <a16:creationId xmlns:a16="http://schemas.microsoft.com/office/drawing/2014/main" id="{F7E1B133-1AB9-408F-AC8A-6C76715E8DEB}"/>
              </a:ext>
            </a:extLst>
          </p:cNvPr>
          <p:cNvSpPr txBox="1"/>
          <p:nvPr/>
        </p:nvSpPr>
        <p:spPr>
          <a:xfrm>
            <a:off x="181902" y="1281512"/>
            <a:ext cx="8515557" cy="2036455"/>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The first section of code in this script will have you set your output directory and allow you to navigate to your desired output directory from within the script</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0" i="0" u="none" strike="noStrike" kern="1200" cap="none" spc="0" normalizeH="0" baseline="0" noProof="0" dirty="0">
                <a:ln>
                  <a:noFill/>
                </a:ln>
                <a:solidFill>
                  <a:prstClr val="white">
                    <a:lumMod val="75000"/>
                    <a:lumOff val="25000"/>
                  </a:prstClr>
                </a:solidFill>
                <a:effectLst/>
                <a:uLnTx/>
                <a:uFillTx/>
                <a:latin typeface="Trebuchet MS" panose="020B0603020202020204"/>
                <a:ea typeface="+mn-ea"/>
                <a:cs typeface="+mn-cs"/>
              </a:rPr>
              <a:t>Some parameters for visualizations made in the script are set up here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4" name="TextBox 3">
            <a:extLst>
              <a:ext uri="{FF2B5EF4-FFF2-40B4-BE49-F238E27FC236}">
                <a16:creationId xmlns:a16="http://schemas.microsoft.com/office/drawing/2014/main" id="{16699E79-AC22-2FC9-2511-E03E92F1C655}"/>
              </a:ext>
            </a:extLst>
          </p:cNvPr>
          <p:cNvSpPr txBox="1"/>
          <p:nvPr/>
        </p:nvSpPr>
        <p:spPr>
          <a:xfrm>
            <a:off x="360130" y="3204131"/>
            <a:ext cx="8977596"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%Set Output Directory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%Change the path on the following line to whatever output directory you want to use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outputdir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 ‘’; </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put path to directory in between quotes</a:t>
            </a:r>
            <a:endPar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cd(</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outputdir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%Parameter Initialization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p.Cmap</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='jet';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p.Scale</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=5;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p.Th.P</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=0;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p.Th.N</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p.Th.P</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p.PD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=1; p.BG=[0,0,0];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pM.orientation</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coord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pM.Cmap.P</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='gray';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pM.EdgeColor</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='none';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pM</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 </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rmfield</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a:t>
            </a:r>
            <a:r>
              <a:rPr kumimoji="0" lang="en-US" sz="1200" b="1" i="0" u="none" strike="noStrike" kern="1200" cap="none" spc="0" normalizeH="0" baseline="0" noProof="0" dirty="0" err="1">
                <a:ln>
                  <a:noFill/>
                </a:ln>
                <a:solidFill>
                  <a:prstClr val="white"/>
                </a:solidFill>
                <a:effectLst/>
                <a:uLnTx/>
                <a:uFillTx/>
                <a:latin typeface="Courier New" panose="02070309020205020404" pitchFamily="49" charset="0"/>
                <a:ea typeface="+mn-ea"/>
                <a:cs typeface="+mn-cs"/>
              </a:rPr>
              <a:t>pS</a:t>
            </a:r>
            <a:r>
              <a:rPr kumimoji="0" lang="en-US" sz="1200" b="1" i="0" u="none" strike="noStrike" kern="1200" cap="none" spc="0" normalizeH="0" baseline="0" noProof="0" dirty="0">
                <a:ln>
                  <a:noFill/>
                </a:ln>
                <a:solidFill>
                  <a:prstClr val="white"/>
                </a:solidFill>
                <a:effectLst/>
                <a:uLnTx/>
                <a:uFillTx/>
                <a:latin typeface="Courier New" panose="02070309020205020404" pitchFamily="49" charset="0"/>
                <a:ea typeface="+mn-ea"/>
                <a:cs typeface="+mn-cs"/>
              </a:rPr>
              <a:t>, 'orientation');</a:t>
            </a:r>
            <a:r>
              <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rPr>
              <a:t> % make copy of params, to be used with </a:t>
            </a:r>
            <a:r>
              <a:rPr kumimoji="0" lang="en-US" sz="1200" b="1" i="0" u="none" strike="noStrike" kern="1200" cap="none" spc="0" normalizeH="0" baseline="0" noProof="0" dirty="0" err="1">
                <a:ln>
                  <a:noFill/>
                </a:ln>
                <a:solidFill>
                  <a:srgbClr val="228B22"/>
                </a:solidFill>
                <a:effectLst/>
                <a:uLnTx/>
                <a:uFillTx/>
                <a:latin typeface="Courier New" panose="02070309020205020404" pitchFamily="49" charset="0"/>
                <a:ea typeface="+mn-ea"/>
                <a:cs typeface="+mn-cs"/>
              </a:rPr>
              <a:t>PlotSlices</a:t>
            </a:r>
            <a:endParaRPr kumimoji="0" lang="en-US" sz="1200" b="1" i="0" u="none" strike="noStrike" kern="1200" cap="none" spc="0" normalizeH="0" baseline="0" noProof="0" dirty="0">
              <a:ln>
                <a:noFill/>
              </a:ln>
              <a:solidFill>
                <a:srgbClr val="228B22"/>
              </a:solidFill>
              <a:effectLst/>
              <a:uLnTx/>
              <a:uFillTx/>
              <a:latin typeface="Courier New" panose="02070309020205020404" pitchFamily="49" charset="0"/>
              <a:ea typeface="+mn-ea"/>
              <a:cs typeface="+mn-cs"/>
            </a:endParaRPr>
          </a:p>
        </p:txBody>
      </p:sp>
      <p:sp>
        <p:nvSpPr>
          <p:cNvPr id="2" name="Slide Number Placeholder 1">
            <a:extLst>
              <a:ext uri="{FF2B5EF4-FFF2-40B4-BE49-F238E27FC236}">
                <a16:creationId xmlns:a16="http://schemas.microsoft.com/office/drawing/2014/main" id="{EBE26AA8-8520-53AF-D1C0-EF67A16ECE1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EA515B-EB3D-473C-ADE9-FD8348C61D57}" type="slidenum">
              <a:rPr kumimoji="0" lang="en-US" sz="900" b="0" i="0" u="none" strike="noStrike" kern="1200" cap="none" spc="0" normalizeH="0" baseline="0" noProof="0" smtClean="0">
                <a:ln>
                  <a:noFill/>
                </a:ln>
                <a:solidFill>
                  <a:srgbClr val="90C226"/>
                </a:solidFill>
                <a:effectLst/>
                <a:uLnTx/>
                <a:uFillTx/>
                <a:latin typeface="Trebuchet MS" panose="020B0603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900" b="0" i="0" u="none" strike="noStrike" kern="1200" cap="none" spc="0" normalizeH="0" baseline="0" noProof="0">
              <a:ln>
                <a:noFill/>
              </a:ln>
              <a:solidFill>
                <a:srgbClr val="90C226"/>
              </a:solidFill>
              <a:effectLst/>
              <a:uLnTx/>
              <a:uFillTx/>
              <a:latin typeface="Trebuchet MS" panose="020B0603020202020204"/>
              <a:ea typeface="+mn-ea"/>
              <a:cs typeface="+mn-cs"/>
            </a:endParaRPr>
          </a:p>
        </p:txBody>
      </p:sp>
      <p:sp>
        <p:nvSpPr>
          <p:cNvPr id="6" name="TextBox 5"/>
          <p:cNvSpPr txBox="1"/>
          <p:nvPr/>
        </p:nvSpPr>
        <p:spPr>
          <a:xfrm>
            <a:off x="0" y="3204131"/>
            <a:ext cx="463588" cy="1938992"/>
          </a:xfrm>
          <a:prstGeom prst="rect">
            <a:avLst/>
          </a:prstGeom>
          <a:noFill/>
        </p:spPr>
        <p:txBody>
          <a:bodyPr wrap="none" rtlCol="0">
            <a:spAutoFit/>
          </a:bodyPr>
          <a:lstStyle/>
          <a:p>
            <a:r>
              <a:rPr lang="en-US" sz="1200" b="1" dirty="0">
                <a:latin typeface="Courier New" panose="02070309020205020404" pitchFamily="49" charset="0"/>
                <a:cs typeface="Courier New" panose="02070309020205020404" pitchFamily="49" charset="0"/>
              </a:rPr>
              <a:t>23.</a:t>
            </a:r>
          </a:p>
          <a:p>
            <a:r>
              <a:rPr lang="en-US" sz="1200" b="1" dirty="0">
                <a:latin typeface="Courier New" panose="02070309020205020404" pitchFamily="49" charset="0"/>
                <a:cs typeface="Courier New" panose="02070309020205020404" pitchFamily="49" charset="0"/>
              </a:rPr>
              <a:t>24.</a:t>
            </a:r>
          </a:p>
          <a:p>
            <a:r>
              <a:rPr lang="en-US" sz="1200" b="1" dirty="0">
                <a:latin typeface="Courier New" panose="02070309020205020404" pitchFamily="49" charset="0"/>
                <a:cs typeface="Courier New" panose="02070309020205020404" pitchFamily="49" charset="0"/>
              </a:rPr>
              <a:t>25.</a:t>
            </a:r>
          </a:p>
          <a:p>
            <a:r>
              <a:rPr lang="en-US" sz="1200" b="1" dirty="0">
                <a:latin typeface="Courier New" panose="02070309020205020404" pitchFamily="49" charset="0"/>
                <a:cs typeface="Courier New" panose="02070309020205020404" pitchFamily="49" charset="0"/>
              </a:rPr>
              <a:t>26.</a:t>
            </a:r>
          </a:p>
          <a:p>
            <a:endParaRPr lang="en-US" sz="1200" b="1" dirty="0">
              <a:latin typeface="Courier New" panose="02070309020205020404" pitchFamily="49" charset="0"/>
              <a:cs typeface="Courier New" panose="02070309020205020404" pitchFamily="49" charset="0"/>
            </a:endParaRPr>
          </a:p>
          <a:p>
            <a:endParaRPr lang="en-US" sz="1200" b="1" dirty="0">
              <a:latin typeface="Courier New" panose="02070309020205020404" pitchFamily="49" charset="0"/>
              <a:cs typeface="Courier New" panose="02070309020205020404" pitchFamily="49" charset="0"/>
            </a:endParaRPr>
          </a:p>
          <a:p>
            <a:r>
              <a:rPr lang="en-US" sz="1200" b="1" dirty="0">
                <a:latin typeface="Courier New" panose="02070309020205020404" pitchFamily="49" charset="0"/>
                <a:cs typeface="Courier New" panose="02070309020205020404" pitchFamily="49" charset="0"/>
              </a:rPr>
              <a:t>28.</a:t>
            </a:r>
          </a:p>
          <a:p>
            <a:r>
              <a:rPr lang="en-US" sz="1200" b="1" dirty="0">
                <a:latin typeface="Courier New" panose="02070309020205020404" pitchFamily="49" charset="0"/>
                <a:cs typeface="Courier New" panose="02070309020205020404" pitchFamily="49" charset="0"/>
              </a:rPr>
              <a:t>29.</a:t>
            </a:r>
          </a:p>
          <a:p>
            <a:r>
              <a:rPr lang="en-US" sz="1200" b="1" dirty="0">
                <a:latin typeface="Courier New" panose="02070309020205020404" pitchFamily="49" charset="0"/>
                <a:cs typeface="Courier New" panose="02070309020205020404" pitchFamily="49" charset="0"/>
              </a:rPr>
              <a:t>30.</a:t>
            </a:r>
          </a:p>
          <a:p>
            <a:r>
              <a:rPr lang="en-US" sz="1200" b="1" dirty="0">
                <a:latin typeface="Courier New" panose="02070309020205020404" pitchFamily="49" charset="0"/>
                <a:cs typeface="Courier New" panose="02070309020205020404" pitchFamily="49" charset="0"/>
              </a:rPr>
              <a:t>31.</a:t>
            </a:r>
          </a:p>
        </p:txBody>
      </p:sp>
    </p:spTree>
    <p:extLst>
      <p:ext uri="{BB962C8B-B14F-4D97-AF65-F5344CB8AC3E}">
        <p14:creationId xmlns:p14="http://schemas.microsoft.com/office/powerpoint/2010/main" val="275502100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89344</TotalTime>
  <Words>6466</Words>
  <Application>Microsoft Office PowerPoint</Application>
  <PresentationFormat>Widescreen</PresentationFormat>
  <Paragraphs>861</Paragraphs>
  <Slides>45</Slides>
  <Notes>19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Arial</vt:lpstr>
      <vt:lpstr>Calibri</vt:lpstr>
      <vt:lpstr>Courier New</vt:lpstr>
      <vt:lpstr>Slack-Lato</vt:lpstr>
      <vt:lpstr>Trebuchet MS</vt:lpstr>
      <vt:lpstr>Wingdings 3</vt:lpstr>
      <vt:lpstr>Facet</vt:lpstr>
      <vt:lpstr>1_Facet</vt:lpstr>
      <vt:lpstr>NeuroDOT</vt:lpstr>
      <vt:lpstr>PowerPoint Presentation</vt:lpstr>
      <vt:lpstr>PowerPoint Presentation</vt:lpstr>
      <vt:lpstr>Diffuse Optical Tomography</vt:lpstr>
      <vt:lpstr>Light Modeling Tutorials in NeuroDOT</vt:lpstr>
      <vt:lpstr>Generating a Light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Hummingbird Tutorial 1</vt:lpstr>
      <vt:lpstr>Hummingbird Tutorial 2</vt:lpstr>
      <vt:lpstr>Hummingbird Tutorial 3</vt:lpstr>
      <vt:lpstr>Hummingbird Tutorial 4</vt:lpstr>
      <vt:lpstr>Hummingbird Tutorial 5</vt:lpstr>
      <vt:lpstr>Hummingbird Tutorial 6</vt:lpstr>
      <vt:lpstr>Hummingbird Tutorial 7</vt:lpstr>
      <vt:lpstr>Hummingbird Tutorial 8</vt:lpstr>
      <vt:lpstr>Hummingbird Tutorial 9</vt:lpstr>
      <vt:lpstr>Hummingbird Tutorial 10</vt:lpstr>
      <vt:lpstr>Hummingbird Tutorial 11</vt:lpstr>
      <vt:lpstr>Hummingbird Tutorial 12</vt:lpstr>
      <vt:lpstr>Hummingbird Tutorial 13</vt:lpstr>
      <vt:lpstr>Hummingbird Tutorial 14</vt:lpstr>
      <vt:lpstr>Hummingbird Tutorial 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Help Expand NeuroDOT’s Utility!</vt:lpstr>
      <vt:lpstr>That’s It (For Now)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ORLUser</dc:creator>
  <cp:lastModifiedBy>Emma Speh</cp:lastModifiedBy>
  <cp:revision>2043</cp:revision>
  <dcterms:created xsi:type="dcterms:W3CDTF">2016-10-13T23:27:35Z</dcterms:created>
  <dcterms:modified xsi:type="dcterms:W3CDTF">2024-06-03T16:05:54Z</dcterms:modified>
</cp:coreProperties>
</file>